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  <p:sldMasterId id="2147483787" r:id="rId3"/>
  </p:sldMasterIdLst>
  <p:notesMasterIdLst>
    <p:notesMasterId r:id="rId27"/>
  </p:notesMasterIdLst>
  <p:handoutMasterIdLst>
    <p:handoutMasterId r:id="rId28"/>
  </p:handoutMasterIdLst>
  <p:sldIdLst>
    <p:sldId id="410" r:id="rId4"/>
    <p:sldId id="411" r:id="rId5"/>
    <p:sldId id="432" r:id="rId6"/>
    <p:sldId id="362" r:id="rId7"/>
    <p:sldId id="469" r:id="rId8"/>
    <p:sldId id="430" r:id="rId9"/>
    <p:sldId id="396" r:id="rId10"/>
    <p:sldId id="427" r:id="rId11"/>
    <p:sldId id="441" r:id="rId12"/>
    <p:sldId id="444" r:id="rId13"/>
    <p:sldId id="446" r:id="rId14"/>
    <p:sldId id="447" r:id="rId15"/>
    <p:sldId id="448" r:id="rId16"/>
    <p:sldId id="449" r:id="rId17"/>
    <p:sldId id="408" r:id="rId18"/>
    <p:sldId id="401" r:id="rId19"/>
    <p:sldId id="399" r:id="rId20"/>
    <p:sldId id="437" r:id="rId21"/>
    <p:sldId id="438" r:id="rId22"/>
    <p:sldId id="434" r:id="rId23"/>
    <p:sldId id="435" r:id="rId24"/>
    <p:sldId id="436" r:id="rId25"/>
    <p:sldId id="468" r:id="rId2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81D7EF"/>
    <a:srgbClr val="011A85"/>
    <a:srgbClr val="004D86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65994" autoAdjust="0"/>
  </p:normalViewPr>
  <p:slideViewPr>
    <p:cSldViewPr>
      <p:cViewPr varScale="1">
        <p:scale>
          <a:sx n="96" d="100"/>
          <a:sy n="96" d="100"/>
        </p:scale>
        <p:origin x="1200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8226"/>
    </p:cViewPr>
  </p:sorterViewPr>
  <p:notesViewPr>
    <p:cSldViewPr>
      <p:cViewPr>
        <p:scale>
          <a:sx n="75" d="100"/>
          <a:sy n="75" d="100"/>
        </p:scale>
        <p:origin x="-2532" y="4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4720D6E4-3AD5-47A6-8683-A0E8BF1378B8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05450C7F-552F-41D9-A216-C7995C22C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32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A8661780-8F86-4EE6-9BC7-2D5DBC4A6FE2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1CC1F824-082E-4CF1-ABFC-CFE3936D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7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9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1/10/2017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E552F0-26C5-476C-91D9-8B5F846CF4E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52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6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1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16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7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2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19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39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799" indent="-34279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1/10/2017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Dementia Friendly America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8309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1/10/2017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Dementia Friendly America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8309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17537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261" indent="-34926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E552F0-26C5-476C-91D9-8B5F846CF4E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212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4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212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308">
              <a:defRPr/>
            </a:pPr>
            <a:fld id="{1CC1F824-082E-4CF1-ABFC-CFE3936DC953}" type="slidenum">
              <a:rPr lang="en-US" sz="1800" kern="0">
                <a:solidFill>
                  <a:sysClr val="windowText" lastClr="000000"/>
                </a:solidFill>
              </a:rPr>
              <a:pPr defTabSz="931308">
                <a:defRPr/>
              </a:pPr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1/10/2017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7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4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6096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962401"/>
            <a:ext cx="5699760" cy="4953000"/>
          </a:xfrm>
        </p:spPr>
        <p:txBody>
          <a:bodyPr/>
          <a:lstStyle/>
          <a:p>
            <a:pPr marL="174593" indent="-1745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E552F0-26C5-476C-91D9-8B5F846CF4E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1/10/2017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824-082E-4CF1-ABFC-CFE3936DC953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CC05613-D018-4470-8311-5B86E58B1ABD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5ABEFDB-F62A-4859-92BC-3AAAAA4C145F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1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ADA818A-D2C3-40E9-93B7-EF18E58B90D0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715176-5EC2-40F5-A1CE-3C4FF2F6E548}" type="datetime1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51B4C-DF9A-4377-B5AF-8C82013A0A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eaLnBrk="1" hangingPunct="1">
              <a:defRPr/>
            </a:pPr>
            <a:endParaRPr lang="en-US" sz="32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800080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schemeClr val="bg1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12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1F816-1DC5-4206-8C8D-C8E4E34E7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0FD8F-E8BF-4524-8326-034AEFCE523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4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BCF39-6627-4E59-889C-E8A60B16A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E98AE-D4CF-460E-BCD0-9BEF71BB225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3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32E8F-5869-4830-BDB1-AD4553F94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393A9-13CF-44CC-A264-863ECD9A80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2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39C9A-7FC7-4ED0-B21F-F5BE022E79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984E-AC0B-48EE-B33F-62B8EAE07F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7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F8CF2-EEB3-4168-B392-67B290A7F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3D9A2-3794-4ECB-92B9-074AEF25FB4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5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5DEF9-DE16-4A7D-97DB-E8BE46C98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9377D-E7A4-4E28-80B2-CD2152D70DA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176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D787C-3848-4556-A052-5367BD00F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51B4C-DF9A-4377-B5AF-8C82013A0A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11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3D00BE-11E3-4314-B699-9698609CEAF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8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A0EAA-8573-450F-AD79-B12013DB07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2DE3C-8CC9-4C46-9987-2D811144F59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670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DCDA9-2B33-47AF-991F-94511612CC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27801-A736-4EA2-ADC7-923960774B0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469BB-8639-4D4C-9061-66E58BFE7B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21B9D-9BBA-4C8C-BE0A-4A93634698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2400" y="11430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81050" y="2017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69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27C3E-50CD-49F3-8299-4D62B90F9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34B87-D068-478A-BF4A-E1CF4F87007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2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D5D9AA-DEB1-467A-BC71-7E8B4CF6EDF4}" type="datetime1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51B4C-DF9A-4377-B5AF-8C82013A0A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eaLnBrk="1" hangingPunct="1">
              <a:defRPr/>
            </a:pPr>
            <a:endParaRPr lang="en-US" sz="32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schemeClr val="bg1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719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CC05613-D018-4470-8311-5B86E58B1ABD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4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3D00BE-11E3-4314-B699-9698609CEAFA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7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1CC0A2E-8F5F-4107-9B3A-ED98BF6A5D49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5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874AE7-F393-443F-987B-4915E4CAB7DF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2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A020AA-CD9F-457A-81B1-34A03916E94A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1CC0A2E-8F5F-4107-9B3A-ED98BF6A5D49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763A8B-A8AF-451F-8DE8-4008610C2DBE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95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0BA4E0-EACE-4063-A922-BFBEDB576CC4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6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1C7770-ED48-4F91-A6D0-D0042817C819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05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FA1849-C393-4223-B595-1C4C7FBDB5C5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7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5ABEFDB-F62A-4859-92BC-3AAAAA4C145F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6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DA818A-D2C3-40E9-93B7-EF18E58B90D0}" type="datetime1">
              <a:rPr lang="en-US" smtClean="0">
                <a:solidFill>
                  <a:prstClr val="black"/>
                </a:solidFill>
              </a:rPr>
              <a:pPr/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00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71C299-EA4F-441F-A8EF-E9AFD686E5DF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51B4C-DF9A-4377-B5AF-8C82013A0A2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0484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715176-5EC2-40F5-A1CE-3C4FF2F6E54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51B4C-DF9A-4377-B5AF-8C82013A0A2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800080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6851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D5D9AA-DEB1-467A-BC71-7E8B4CF6EDF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951B4C-DF9A-4377-B5AF-8C82013A0A2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 bwMode="auto">
          <a:xfrm>
            <a:off x="8642350" y="4767262"/>
            <a:ext cx="501650" cy="376238"/>
          </a:xfrm>
          <a:prstGeom prst="rect">
            <a:avLst/>
          </a:prstGeom>
          <a:solidFill>
            <a:srgbClr val="7D0075"/>
          </a:solidFill>
          <a:extLst/>
        </p:spPr>
        <p:txBody>
          <a:bodyPr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fld id="{AB90FD8F-E8BF-4524-8326-034AEFCE5233}" type="slidenum">
              <a:rPr lang="en-US" altLang="en-US" sz="1200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849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0874AE7-F393-443F-987B-4915E4CAB7DF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6A020AA-CD9F-457A-81B1-34A03916E94A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4763A8B-A8AF-451F-8DE8-4008610C2DBE}" type="datetime1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A0BA4E0-EACE-4063-A922-BFBEDB576CC4}" type="datetime1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31C7770-ED48-4F91-A6D0-D0042817C819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FA1849-C393-4223-B595-1C4C7FBDB5C5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ACBE0E-F56E-4184-B5E8-9071B444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 eaLnBrk="1" hangingPunct="1">
              <a:defRPr/>
            </a:pPr>
            <a:endParaRPr lang="en-US" sz="32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4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719F59-092D-4A3C-B45C-0D384BA1E11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4/9/2019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2F252A-DCB7-4226-8735-B760D1CC6E6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5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6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1165622"/>
          </a:xfrm>
          <a:prstGeom prst="rect">
            <a:avLst/>
          </a:prstGeom>
          <a:solidFill>
            <a:srgbClr val="7D007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defTabSz="457200"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7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america.org/s/P3d7-assessment-priority-rating-spreadsheet-1-p5xr.xls" TargetMode="External"/><Relationship Id="rId3" Type="http://schemas.openxmlformats.org/officeDocument/2006/relationships/hyperlink" Target="http://www.dfamerica.org/s/P3D2-Community-Engagement-instructions.docx" TargetMode="External"/><Relationship Id="rId7" Type="http://schemas.openxmlformats.org/officeDocument/2006/relationships/hyperlink" Target="https://www.youtube.com/watch?v=zyGHmoZ3Qy8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famerica.org/s/Question-Matrices-ji2r.zip" TargetMode="External"/><Relationship Id="rId5" Type="http://schemas.openxmlformats.org/officeDocument/2006/relationships/hyperlink" Target="http://www.dfamerica.org/s/P3D6-Community-Assessment-Referrals-Worksheet-Question-4.docx" TargetMode="External"/><Relationship Id="rId4" Type="http://schemas.openxmlformats.org/officeDocument/2006/relationships/hyperlink" Target="http://www.dfamerica.org/s/P3D3-Community-Engagement.doc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america.org/s/P4D1-Community-Action-Plan-Communication-Plan-Template.docx" TargetMode="External"/><Relationship Id="rId3" Type="http://schemas.openxmlformats.org/officeDocument/2006/relationships/hyperlink" Target="http://www.dfamerica.org/s/P4D4-Community-Meeting-Prioritizing-Goals-Process2.docx" TargetMode="External"/><Relationship Id="rId7" Type="http://schemas.openxmlformats.org/officeDocument/2006/relationships/hyperlink" Target="http://www.dfamerica.org/s/DFCToolkitActionPlanOptionsMenu.docx" TargetMode="External"/><Relationship Id="rId12" Type="http://schemas.openxmlformats.org/officeDocument/2006/relationships/hyperlink" Target="http://www.dfamerica.org/s/DFA-Sample-Work-Plan-SPN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famerica.org/s/P1D5-DFC-Metrics-121316.docx" TargetMode="External"/><Relationship Id="rId11" Type="http://schemas.openxmlformats.org/officeDocument/2006/relationships/hyperlink" Target="http://www.dfamerica.org/s/ACT-CommunityBooklet.pdf" TargetMode="External"/><Relationship Id="rId5" Type="http://schemas.openxmlformats.org/officeDocument/2006/relationships/hyperlink" Target="http://www.dfamerica.org/s/P4D2-Community-Action-Plan-Workplan-Template.docx" TargetMode="External"/><Relationship Id="rId10" Type="http://schemas.openxmlformats.org/officeDocument/2006/relationships/hyperlink" Target="http://www.dfamerica.org/s/DFA-grant-narrative-template.docx" TargetMode="External"/><Relationship Id="rId4" Type="http://schemas.openxmlformats.org/officeDocument/2006/relationships/hyperlink" Target="https://www.youtube.com/watch?v=6Wtuhze9VOw" TargetMode="External"/><Relationship Id="rId9" Type="http://schemas.openxmlformats.org/officeDocument/2006/relationships/hyperlink" Target="http://www.dfamerica.org/s/DFA-budget-template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americ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mentiafriendsusa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info@dfameric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94" y="1300655"/>
            <a:ext cx="2160814" cy="966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57175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Dementia Friendly America:</a:t>
            </a:r>
          </a:p>
          <a:p>
            <a:pPr algn="ctr"/>
            <a:r>
              <a:rPr lang="en-US" sz="4000" dirty="0"/>
              <a:t>An Overview</a:t>
            </a:r>
          </a:p>
        </p:txBody>
      </p:sp>
    </p:spTree>
    <p:extLst>
      <p:ext uri="{BB962C8B-B14F-4D97-AF65-F5344CB8AC3E}">
        <p14:creationId xmlns:p14="http://schemas.microsoft.com/office/powerpoint/2010/main" val="41934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2445103"/>
            <a:ext cx="8507386" cy="256142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Convene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/>
              <a:t>key community leaders and members to understand dementia and its implications for your community. Then, form an Action Team.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Engage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/>
              <a:t>key leaders to assess current strengths and gaps in your community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Analyze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/>
              <a:t>your community needs and determine the issues stakeholders are motivated to act on; then set community goals.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ACT together </a:t>
            </a:r>
            <a:r>
              <a:rPr lang="en-US" sz="2400" dirty="0"/>
              <a:t>to implement  and identify ways to measure progress.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395548"/>
            <a:ext cx="8352928" cy="46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latin typeface="Calibri Light" panose="020F0302020204030204" pitchFamily="34" charset="0"/>
              </a:rPr>
              <a:t>Community Toolkit Steps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5" y="985753"/>
            <a:ext cx="1708484" cy="1489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37" y="1016353"/>
            <a:ext cx="16383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68" y="1007190"/>
            <a:ext cx="1714500" cy="1495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80" y="1004567"/>
            <a:ext cx="1714500" cy="14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1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Convene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KEY STEPS</a:t>
            </a:r>
          </a:p>
          <a:p>
            <a:r>
              <a:rPr lang="en-US" dirty="0"/>
              <a:t>Enlist Champions</a:t>
            </a:r>
          </a:p>
          <a:p>
            <a:r>
              <a:rPr lang="en-US" dirty="0"/>
              <a:t>Discuss Readiness Build an Action Team</a:t>
            </a:r>
          </a:p>
          <a:p>
            <a:r>
              <a:rPr lang="en-US" dirty="0"/>
              <a:t>Coordinate the Team and Develop Timelines</a:t>
            </a:r>
          </a:p>
          <a:p>
            <a:r>
              <a:rPr lang="en-US" dirty="0"/>
              <a:t>Build the Case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114800" cy="39433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DFA RESOURCES: </a:t>
            </a:r>
          </a:p>
          <a:p>
            <a:r>
              <a:rPr lang="en-US" sz="1800" dirty="0"/>
              <a:t>Team Meeting Discussion Guide</a:t>
            </a:r>
          </a:p>
          <a:p>
            <a:r>
              <a:rPr lang="en-US" sz="1800" dirty="0"/>
              <a:t>Dementia Friendly Community Overview – PowerPoint</a:t>
            </a:r>
          </a:p>
          <a:p>
            <a:r>
              <a:rPr lang="en-US" sz="1800" i="1" dirty="0"/>
              <a:t>Call to Action: Email or Letter Invitation Template</a:t>
            </a:r>
            <a:endParaRPr lang="en-US" sz="1800" dirty="0"/>
          </a:p>
          <a:p>
            <a:r>
              <a:rPr lang="en-US" sz="1800" i="1" dirty="0"/>
              <a:t>Interest in Dementia Action Team Sign-up Sheet</a:t>
            </a:r>
            <a:endParaRPr lang="en-US" sz="1800" dirty="0"/>
          </a:p>
          <a:p>
            <a:r>
              <a:rPr lang="en-US" sz="1800" i="1" dirty="0"/>
              <a:t>Meeting Agenda and Minutes template</a:t>
            </a:r>
            <a:endParaRPr lang="en-US" sz="1800" dirty="0"/>
          </a:p>
          <a:p>
            <a:r>
              <a:rPr lang="en-US" sz="1800" i="1" dirty="0"/>
              <a:t>Budget Template</a:t>
            </a:r>
            <a:endParaRPr lang="en-US" sz="1800" dirty="0"/>
          </a:p>
          <a:p>
            <a:r>
              <a:rPr lang="en-US" sz="1800" i="1" dirty="0"/>
              <a:t>Grant Request Template</a:t>
            </a:r>
            <a:endParaRPr lang="en-US" sz="1800" dirty="0"/>
          </a:p>
          <a:p>
            <a:r>
              <a:rPr lang="en-US" sz="1800" i="1" dirty="0"/>
              <a:t>Community Coordinator Job Description</a:t>
            </a:r>
            <a:endParaRPr lang="en-US" sz="1800" dirty="0"/>
          </a:p>
          <a:p>
            <a:r>
              <a:rPr lang="en-US" sz="1800" i="1" dirty="0"/>
              <a:t>Action Team </a:t>
            </a:r>
            <a:r>
              <a:rPr lang="en-US" sz="1800" i="1" dirty="0" err="1"/>
              <a:t>Workplan</a:t>
            </a:r>
            <a:r>
              <a:rPr lang="en-US" sz="1800" i="1" dirty="0"/>
              <a:t> Template</a:t>
            </a:r>
            <a:endParaRPr lang="en-US" sz="1800" dirty="0"/>
          </a:p>
          <a:p>
            <a:r>
              <a:rPr lang="en-US" sz="1800" i="1" dirty="0"/>
              <a:t>Action Team Roster</a:t>
            </a:r>
            <a:endParaRPr lang="en-US" sz="1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301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Engage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7719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KEY STEPS</a:t>
            </a:r>
          </a:p>
          <a:p>
            <a:r>
              <a:rPr lang="en-US" sz="2200" dirty="0"/>
              <a:t>Form a sub-team or use Action Team to drive the assessment effort.</a:t>
            </a:r>
          </a:p>
          <a:p>
            <a:r>
              <a:rPr lang="en-US" sz="2200" dirty="0"/>
              <a:t>Develop/ revise the Community Assessment tool and process.</a:t>
            </a:r>
          </a:p>
          <a:p>
            <a:r>
              <a:rPr lang="en-US" sz="2200" dirty="0"/>
              <a:t>Conduct the community assessment (such as surveys and/or focus groups)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DFA RESOURCES: </a:t>
            </a:r>
          </a:p>
          <a:p>
            <a:r>
              <a:rPr lang="en-US" sz="1600" i="1" dirty="0"/>
              <a:t>Sector-based Questionnaires</a:t>
            </a:r>
          </a:p>
          <a:p>
            <a:r>
              <a:rPr lang="en-US" sz="1600" i="1" dirty="0"/>
              <a:t>Community Resource Flyer Template</a:t>
            </a:r>
            <a:endParaRPr lang="en-US" sz="1600" dirty="0"/>
          </a:p>
          <a:p>
            <a:r>
              <a:rPr lang="en-US" sz="1600" i="1" dirty="0"/>
              <a:t>Dementia Friendly America Overview</a:t>
            </a:r>
            <a:endParaRPr lang="en-US" sz="1600" dirty="0"/>
          </a:p>
          <a:p>
            <a:r>
              <a:rPr lang="en-US" sz="1600" i="1" dirty="0"/>
              <a:t>Demographics of Dementia in Your Community</a:t>
            </a:r>
            <a:endParaRPr lang="en-US" sz="1600" dirty="0"/>
          </a:p>
          <a:p>
            <a:r>
              <a:rPr lang="en-US" sz="1600" i="1" dirty="0"/>
              <a:t>DFA Sector Guides</a:t>
            </a:r>
            <a:endParaRPr lang="en-US" sz="1600" dirty="0"/>
          </a:p>
          <a:p>
            <a:r>
              <a:rPr lang="en-US" sz="1600" dirty="0"/>
              <a:t>Master List of Interview Contacts</a:t>
            </a:r>
          </a:p>
          <a:p>
            <a:r>
              <a:rPr lang="en-US" sz="1600" dirty="0"/>
              <a:t>Pre-Interview Email</a:t>
            </a:r>
          </a:p>
          <a:p>
            <a:r>
              <a:rPr lang="en-US" sz="1600" dirty="0"/>
              <a:t>Community Call Script</a:t>
            </a:r>
          </a:p>
          <a:p>
            <a:r>
              <a:rPr lang="en-US" sz="1600" dirty="0"/>
              <a:t>Interviewee Thank You Letter</a:t>
            </a:r>
          </a:p>
          <a:p>
            <a:r>
              <a:rPr lang="en-US" sz="1600" dirty="0"/>
              <a:t>DFA Sector Guides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111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Analyze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KEY STEPS</a:t>
            </a:r>
          </a:p>
          <a:p>
            <a:r>
              <a:rPr lang="en-US" dirty="0"/>
              <a:t>Compile and interpret the data</a:t>
            </a:r>
          </a:p>
          <a:p>
            <a:r>
              <a:rPr lang="en-US" dirty="0"/>
              <a:t>Identify dementia friendly priorities for your community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DFA RESOURCES</a:t>
            </a:r>
          </a:p>
          <a:p>
            <a:r>
              <a:rPr lang="en-US" sz="2000" i="1" dirty="0">
                <a:hlinkClick r:id="rId3"/>
              </a:rPr>
              <a:t>Community Engagement Tool Instructions</a:t>
            </a:r>
            <a:endParaRPr lang="en-US" sz="2000" dirty="0"/>
          </a:p>
          <a:p>
            <a:r>
              <a:rPr lang="en-US" sz="2000" i="1" dirty="0">
                <a:hlinkClick r:id="rId4"/>
              </a:rPr>
              <a:t>Community Engagement Tool</a:t>
            </a:r>
            <a:endParaRPr lang="en-US" sz="2000" dirty="0"/>
          </a:p>
          <a:p>
            <a:r>
              <a:rPr lang="en-US" sz="2000" i="1" dirty="0">
                <a:hlinkClick r:id="rId5"/>
              </a:rPr>
              <a:t>Referrals Worksheet</a:t>
            </a:r>
            <a:endParaRPr lang="en-US" sz="2000" dirty="0"/>
          </a:p>
          <a:p>
            <a:r>
              <a:rPr lang="en-US" sz="2000" i="1" dirty="0">
                <a:hlinkClick r:id="rId6"/>
              </a:rPr>
              <a:t>Key Element Question Matrices</a:t>
            </a:r>
            <a:endParaRPr lang="en-US" sz="2000" dirty="0"/>
          </a:p>
          <a:p>
            <a:r>
              <a:rPr lang="en-US" sz="2000" i="1" dirty="0">
                <a:hlinkClick r:id="rId7"/>
              </a:rPr>
              <a:t>Using the Matrices Video (ACT on Alzheimer's)</a:t>
            </a:r>
            <a:endParaRPr lang="en-US" sz="2000" dirty="0"/>
          </a:p>
          <a:p>
            <a:r>
              <a:rPr lang="en-US" sz="2000" i="1" dirty="0">
                <a:hlinkClick r:id="rId8"/>
              </a:rPr>
              <a:t>Engagement Priority Rating Spreadsheet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9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KEY STEPS</a:t>
            </a:r>
          </a:p>
          <a:p>
            <a:r>
              <a:rPr lang="en-US" sz="2600" dirty="0"/>
              <a:t>Share the Results and Involve the Community</a:t>
            </a:r>
          </a:p>
          <a:p>
            <a:r>
              <a:rPr lang="en-US" sz="2600" dirty="0"/>
              <a:t>Create and Implement a Community Action Plan</a:t>
            </a:r>
          </a:p>
          <a:p>
            <a:r>
              <a:rPr lang="en-US" sz="2600" dirty="0"/>
              <a:t>Communicate Progress and Next Steps</a:t>
            </a:r>
          </a:p>
          <a:p>
            <a:r>
              <a:rPr lang="en-US" sz="2600" dirty="0"/>
              <a:t>Assess and Adjust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8290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DFA RESOURCES</a:t>
            </a:r>
          </a:p>
          <a:p>
            <a:r>
              <a:rPr lang="en-US" sz="1400" i="1" dirty="0">
                <a:hlinkClick r:id="rId3"/>
              </a:rPr>
              <a:t>Community Meeting - Prioritizing Goals Process</a:t>
            </a:r>
            <a:endParaRPr lang="en-US" sz="1400" dirty="0"/>
          </a:p>
          <a:p>
            <a:r>
              <a:rPr lang="en-US" sz="1400" i="1" dirty="0">
                <a:hlinkClick r:id="rId4"/>
              </a:rPr>
              <a:t>Prioritizing Community Goals Video (ACT on Alzheimer's)</a:t>
            </a:r>
            <a:endParaRPr lang="en-US" sz="1400" dirty="0"/>
          </a:p>
          <a:p>
            <a:r>
              <a:rPr lang="en-US" sz="1400" i="1" dirty="0" err="1">
                <a:hlinkClick r:id="rId5"/>
              </a:rPr>
              <a:t>Workplan</a:t>
            </a:r>
            <a:r>
              <a:rPr lang="en-US" sz="1400" i="1" dirty="0">
                <a:hlinkClick r:id="rId5"/>
              </a:rPr>
              <a:t> Template</a:t>
            </a:r>
            <a:endParaRPr lang="en-US" sz="1400" dirty="0"/>
          </a:p>
          <a:p>
            <a:r>
              <a:rPr lang="en-US" sz="1400" i="1" dirty="0">
                <a:hlinkClick r:id="rId6"/>
              </a:rPr>
              <a:t>Dementia Friendly Metrics</a:t>
            </a:r>
            <a:endParaRPr lang="en-US" sz="1400" dirty="0"/>
          </a:p>
          <a:p>
            <a:r>
              <a:rPr lang="en-US" sz="1400" i="1" dirty="0">
                <a:hlinkClick r:id="rId7"/>
              </a:rPr>
              <a:t>Action Plan Options Menu</a:t>
            </a:r>
            <a:endParaRPr lang="en-US" sz="1400" dirty="0"/>
          </a:p>
          <a:p>
            <a:r>
              <a:rPr lang="en-US" sz="1400" i="1" dirty="0">
                <a:hlinkClick r:id="rId8"/>
              </a:rPr>
              <a:t>Communications Template</a:t>
            </a:r>
            <a:endParaRPr lang="en-US" sz="1400" dirty="0"/>
          </a:p>
          <a:p>
            <a:r>
              <a:rPr lang="en-US" sz="1400" i="1" dirty="0">
                <a:hlinkClick r:id="rId9"/>
              </a:rPr>
              <a:t>Budget template</a:t>
            </a:r>
            <a:endParaRPr lang="en-US" sz="1400" dirty="0"/>
          </a:p>
          <a:p>
            <a:r>
              <a:rPr lang="en-US" sz="1400" i="1" dirty="0">
                <a:hlinkClick r:id="rId10"/>
              </a:rPr>
              <a:t>Grant request template</a:t>
            </a:r>
            <a:endParaRPr lang="en-US" sz="1400" dirty="0"/>
          </a:p>
          <a:p>
            <a:r>
              <a:rPr lang="en-US" sz="1400" i="1" dirty="0">
                <a:hlinkClick r:id="rId11"/>
              </a:rPr>
              <a:t>Examples of Action Plans: ACT on Alzheimer's Community Booklet</a:t>
            </a:r>
            <a:endParaRPr lang="en-US" sz="1400" dirty="0"/>
          </a:p>
          <a:p>
            <a:r>
              <a:rPr lang="en-US" sz="1400" i="1" dirty="0">
                <a:hlinkClick r:id="rId12"/>
              </a:rPr>
              <a:t>Sample Work Plan</a:t>
            </a:r>
            <a:endParaRPr lang="en-US" sz="1400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2287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Sample Community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43251"/>
            <a:ext cx="8305800" cy="1771650"/>
          </a:xfrm>
        </p:spPr>
        <p:txBody>
          <a:bodyPr/>
          <a:lstStyle/>
          <a:p>
            <a:endParaRPr lang="en-US" sz="2600" dirty="0"/>
          </a:p>
          <a:p>
            <a:r>
              <a:rPr lang="en-US" sz="2600" dirty="0"/>
              <a:t>Work with local hospitals/ physicians to promote early diagnosis and connection to community resources</a:t>
            </a:r>
          </a:p>
        </p:txBody>
      </p:sp>
      <p:pic>
        <p:nvPicPr>
          <p:cNvPr id="9219" name="Picture 3" descr="K:\COMMUNICATIONS\Photographs\Older Adult Photos\Volunteer Photos\computer 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94" y="1371601"/>
            <a:ext cx="355741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14450"/>
            <a:ext cx="4810294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Offering training to faith communities</a:t>
            </a:r>
          </a:p>
          <a:p>
            <a:r>
              <a:rPr lang="en-US" sz="2600" dirty="0"/>
              <a:t>Collaborating with law enforcement on training, ID bracelet, or file of life initiatives</a:t>
            </a:r>
          </a:p>
        </p:txBody>
      </p:sp>
    </p:spTree>
    <p:extLst>
      <p:ext uri="{BB962C8B-B14F-4D97-AF65-F5344CB8AC3E}">
        <p14:creationId xmlns:p14="http://schemas.microsoft.com/office/powerpoint/2010/main" val="102414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Sample Community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124200" cy="2057400"/>
          </a:xfrm>
        </p:spPr>
        <p:txBody>
          <a:bodyPr/>
          <a:lstStyle/>
          <a:p>
            <a:r>
              <a:rPr lang="en-US" sz="2600" dirty="0"/>
              <a:t>Identifying partners for hosting memory cafes</a:t>
            </a:r>
          </a:p>
          <a:p>
            <a:r>
              <a:rPr lang="en-US" sz="2600" dirty="0"/>
              <a:t>Develop a dementia friendly business initiative</a:t>
            </a:r>
          </a:p>
          <a:p>
            <a:endParaRPr lang="en-US" sz="2600" dirty="0"/>
          </a:p>
        </p:txBody>
      </p:sp>
      <p:pic>
        <p:nvPicPr>
          <p:cNvPr id="8194" name="Picture 2" descr="http://carycitizen.com/wp-content/uploads/2015/03/Memory-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00150"/>
            <a:ext cx="461269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3571" y="4095750"/>
            <a:ext cx="7965499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Working with local restaurant(s) for dementia friendly dinners once a month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582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</a:rPr>
              <a:t>Alignment with Age-Friendly</a:t>
            </a:r>
            <a:endParaRPr lang="en-US" sz="4000" i="1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49" y="3759886"/>
            <a:ext cx="81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Our website includes sector guides, provider tools, a community toolkit and other guidance for communities working towards becoming dementia friendly.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753" t="17213" r="12581" b="9224"/>
          <a:stretch/>
        </p:blipFill>
        <p:spPr>
          <a:xfrm>
            <a:off x="228606" y="1314450"/>
            <a:ext cx="4343401" cy="3314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630" t="17592" r="54348" b="11111"/>
          <a:stretch/>
        </p:blipFill>
        <p:spPr>
          <a:xfrm>
            <a:off x="4759095" y="1314450"/>
            <a:ext cx="4003906" cy="3314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301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Dementia Friendly America (DFA)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Joining DFA means community is working to become more dementia friendly:</a:t>
            </a:r>
          </a:p>
          <a:p>
            <a:pPr lvl="1"/>
            <a:r>
              <a:rPr lang="en-US" sz="2400" dirty="0"/>
              <a:t>Community approach (involving at least 3 sectors of community</a:t>
            </a:r>
          </a:p>
          <a:p>
            <a:pPr lvl="1"/>
            <a:r>
              <a:rPr lang="en-US" sz="2400" dirty="0"/>
              <a:t>Including people with dementia and their care partners in planning</a:t>
            </a:r>
          </a:p>
          <a:p>
            <a:pPr lvl="1"/>
            <a:r>
              <a:rPr lang="en-US" sz="2400" dirty="0"/>
              <a:t>Adopting dementia friendly practices and goals</a:t>
            </a:r>
          </a:p>
          <a:p>
            <a:r>
              <a:rPr lang="en-US" sz="2400" dirty="0"/>
              <a:t>Joining Network</a:t>
            </a:r>
          </a:p>
          <a:p>
            <a:pPr lvl="1"/>
            <a:r>
              <a:rPr lang="en-US" sz="2400" dirty="0"/>
              <a:t>Memo and three letter of support</a:t>
            </a:r>
          </a:p>
        </p:txBody>
      </p:sp>
    </p:spTree>
    <p:extLst>
      <p:ext uri="{BB962C8B-B14F-4D97-AF65-F5344CB8AC3E}">
        <p14:creationId xmlns:p14="http://schemas.microsoft.com/office/powerpoint/2010/main" val="127535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We Support Communities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Website materials are free, downloadable, customizable</a:t>
            </a:r>
          </a:p>
          <a:p>
            <a:pPr lvl="0"/>
            <a:r>
              <a:rPr lang="en-US" sz="2400" dirty="0"/>
              <a:t>Webinars for DFA communities</a:t>
            </a:r>
          </a:p>
          <a:p>
            <a:pPr lvl="0"/>
            <a:r>
              <a:rPr lang="en-US" sz="2400" dirty="0"/>
              <a:t>Access to DFA communities listserv</a:t>
            </a:r>
          </a:p>
          <a:p>
            <a:pPr lvl="0"/>
            <a:r>
              <a:rPr lang="en-US" sz="2400" dirty="0"/>
              <a:t>Technical assistance with DFA staff team</a:t>
            </a:r>
          </a:p>
          <a:p>
            <a:pPr lvl="0"/>
            <a:r>
              <a:rPr lang="en-US" sz="2400" dirty="0"/>
              <a:t>Access to DFA logo / branding</a:t>
            </a:r>
          </a:p>
          <a:p>
            <a:pPr lvl="0"/>
            <a:r>
              <a:rPr lang="en-US" sz="2400" dirty="0"/>
              <a:t>Ability to connect with other DFA communities</a:t>
            </a:r>
          </a:p>
          <a:p>
            <a:pPr lvl="0"/>
            <a:r>
              <a:rPr lang="en-US" sz="2400" dirty="0"/>
              <a:t>Opportunities to have your work highlighted  </a:t>
            </a:r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84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Dementia Friendly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>
            <a:noAutofit/>
          </a:bodyPr>
          <a:lstStyle/>
          <a:p>
            <a:r>
              <a:rPr lang="en-US" sz="2200" dirty="0"/>
              <a:t>Dementia Friendly America (DFA) launched at 2015 White House Conference on Aging</a:t>
            </a:r>
          </a:p>
          <a:p>
            <a:r>
              <a:rPr lang="en-US" sz="2200" dirty="0"/>
              <a:t>Our goal is to catalyze a movement to more effectively support those living with dementia and their care partners</a:t>
            </a:r>
          </a:p>
          <a:p>
            <a:r>
              <a:rPr lang="en-US" sz="2200" dirty="0"/>
              <a:t>Modelled after Minnesota’s ACT on Alzheimer’s</a:t>
            </a:r>
          </a:p>
          <a:p>
            <a:r>
              <a:rPr lang="en-US" sz="2200" dirty="0"/>
              <a:t>Dementia Friends is a program within Dementia Friendly America that focuses on individual-level impact</a:t>
            </a:r>
          </a:p>
          <a:p>
            <a:r>
              <a:rPr lang="en-US" sz="2200" dirty="0"/>
              <a:t>National Association of Area Agencies on Aging is fiscal agent and program administrator for DFA.</a:t>
            </a:r>
          </a:p>
          <a:p>
            <a:r>
              <a:rPr lang="en-US" sz="2200" dirty="0">
                <a:hlinkClick r:id="rId3"/>
              </a:rPr>
              <a:t>www.dfamerica.org</a:t>
            </a:r>
            <a:r>
              <a:rPr lang="en-US" sz="2200" dirty="0"/>
              <a:t>  and </a:t>
            </a:r>
            <a:r>
              <a:rPr lang="en-US" sz="2200" dirty="0">
                <a:hlinkClick r:id="rId4"/>
              </a:rPr>
              <a:t>www.dementiafriendsusa.org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826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ry\AppData\Local\Temp\Temp2_DFU_logo_registered.zip\Digital\DFU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6" y="1843770"/>
            <a:ext cx="3646714" cy="1948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8901" y="4171954"/>
            <a:ext cx="7818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1F497D">
                    <a:lumMod val="60000"/>
                    <a:lumOff val="4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www.dementiafriendsusa.org</a:t>
            </a: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16E26-E180-4EC6-BC50-D587C8B08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688" y="1885950"/>
            <a:ext cx="3935567" cy="17716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6470" y="285751"/>
            <a:ext cx="8352928" cy="461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alibri Light" panose="020F0302020204030204" pitchFamily="34" charset="0"/>
              </a:rPr>
              <a:t>Dementia Friends USA</a:t>
            </a:r>
          </a:p>
        </p:txBody>
      </p:sp>
    </p:spTree>
    <p:extLst>
      <p:ext uri="{BB962C8B-B14F-4D97-AF65-F5344CB8AC3E}">
        <p14:creationId xmlns:p14="http://schemas.microsoft.com/office/powerpoint/2010/main" val="178950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6470" y="285751"/>
            <a:ext cx="8352928" cy="461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alibri Light" panose="020F0302020204030204" pitchFamily="34" charset="0"/>
              </a:rPr>
              <a:t>Dementia Friends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93" y="1428753"/>
            <a:ext cx="78186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Dementia Friends USA is part of a global social awareness movement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By helping everyone in a community understand what dementia is and how it affects people, each of us can make a difference for people touched by dementia.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4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Concepts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0" y="2343150"/>
            <a:ext cx="268983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84114"/>
            <a:ext cx="6248400" cy="3394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Online and in-person Dementia Friends sessions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In-person sessions are in: Arizona, California, Connecticut, Hawaii, Illinois, Indiana, Maryland, Massachusetts, Michigan, Minnesota, Pennsylvania, Nevada, North Carolina, Ohio, Pennsylvania, Virginia, Washington, Wisconsin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195554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3101560"/>
            <a:ext cx="464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u="sng" dirty="0"/>
              <a:t>Contact Us</a:t>
            </a:r>
          </a:p>
          <a:p>
            <a:pPr algn="ctr"/>
            <a:r>
              <a:rPr lang="en-US" sz="2600" i="1" dirty="0">
                <a:hlinkClick r:id="rId4"/>
              </a:rPr>
              <a:t>www.dfamerica.org</a:t>
            </a:r>
          </a:p>
          <a:p>
            <a:pPr algn="ctr"/>
            <a:r>
              <a:rPr lang="en-US" sz="2600" i="1" dirty="0">
                <a:hlinkClick r:id="rId4"/>
              </a:rPr>
              <a:t>www.dementiafriendsusa.org</a:t>
            </a:r>
          </a:p>
          <a:p>
            <a:pPr algn="ctr"/>
            <a:r>
              <a:rPr lang="en-US" sz="2600" i="1" dirty="0">
                <a:hlinkClick r:id="rId4"/>
              </a:rPr>
              <a:t>info@dfamerica.org</a:t>
            </a:r>
            <a:r>
              <a:rPr lang="en-US" sz="2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77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327850"/>
            <a:ext cx="8352928" cy="461702"/>
          </a:xfrm>
        </p:spPr>
        <p:txBody>
          <a:bodyPr>
            <a:noAutofit/>
          </a:bodyPr>
          <a:lstStyle/>
          <a:p>
            <a:r>
              <a:rPr lang="en-US" sz="4000" b="1" dirty="0"/>
              <a:t>Sample of DFA National Participants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79513" y="1123950"/>
            <a:ext cx="8507288" cy="61709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AARP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ACT on Alzheimer’s 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Administration on Community Living (Federal Liaison)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Advocates living with dementia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Alzheimer’s Association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Banner Health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Blue Cross Blue Shield of Minnesota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 err="1"/>
              <a:t>BrightFocus</a:t>
            </a:r>
            <a:r>
              <a:rPr lang="en-US" sz="1000" b="1" dirty="0"/>
              <a:t> Foundation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Banner Health</a:t>
            </a:r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CDC (Federal Liaison)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CVS Caremark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Connected Living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Dementia Action Alliance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Eli Lilly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Global CEO initiative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Health Resources and Services Administration     (Federal Liaison)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Home Instead Senior Care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0" indent="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b="1" dirty="0"/>
          </a:p>
          <a:p>
            <a:pPr marL="228600" indent="-228600" defTabSz="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endParaRPr lang="en-US" sz="1000" b="1" dirty="0"/>
          </a:p>
          <a:p>
            <a:pPr marL="228600" indent="-228600" defTabSz="4572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endParaRPr lang="en-US" sz="1000" b="1"/>
          </a:p>
          <a:p>
            <a:pPr marL="228600" indent="-228600" defTabSz="4572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US" sz="1000" b="1"/>
              <a:t>Individuals </a:t>
            </a:r>
            <a:r>
              <a:rPr lang="en-US" sz="1000" b="1" dirty="0"/>
              <a:t>living with dementia and care partners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International Association of Chiefs of Police (IACP)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Leaders Engaged on Alzheimer’s Disease (LEAD)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 err="1"/>
              <a:t>LeadingAge</a:t>
            </a:r>
            <a:endParaRPr lang="en-US" sz="1000" b="1" dirty="0"/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Otsuka Pharmaceutical Companies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National Alliance for Caregiving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National Asian Pacific Center on Aging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National Association of Area Agencies on Aging (n4a)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National Community Reinvestment Coalition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National League of Cities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National Association of Counties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AMDA – Society for Post-Acute Long-Term Care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Volunteers of America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US Against Alzheimer’s, including Women’s, Clergy, African American, and Latino Networks</a:t>
            </a:r>
          </a:p>
          <a:p>
            <a:pPr marL="228600" indent="-2286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000" b="1" dirty="0"/>
              <a:t>Youth Movement Against Alzheimer’s					</a:t>
            </a:r>
          </a:p>
        </p:txBody>
      </p:sp>
    </p:spTree>
    <p:extLst>
      <p:ext uri="{BB962C8B-B14F-4D97-AF65-F5344CB8AC3E}">
        <p14:creationId xmlns:p14="http://schemas.microsoft.com/office/powerpoint/2010/main" val="377972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Growing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EB37D-FFC4-4AE8-B2CF-2A346732E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9" y="876081"/>
            <a:ext cx="7337802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Growing Need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2BAE7-AA5E-40E8-A1E4-70CA26563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19151"/>
            <a:ext cx="4648200" cy="321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237A1-51AE-4368-9E82-5C0C48921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56594"/>
            <a:ext cx="4572000" cy="23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314" y="28575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In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 Communities Across the Country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716" y="4555910"/>
            <a:ext cx="81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 is to have a DFA community in each state across the country and expand relationships with existing states/ communities.</a:t>
            </a:r>
          </a:p>
        </p:txBody>
      </p:sp>
      <p:pic>
        <p:nvPicPr>
          <p:cNvPr id="1026" name="Picture 2" descr="C:\Users\meisenhart\Dropbox\Dementia Friendly America\Web and  Videos\DFA Pinned Map 2017 with State Initia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4" y="1300659"/>
            <a:ext cx="6193367" cy="30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0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37022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What is a Dementia Friendly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165872"/>
          </a:xfrm>
        </p:spPr>
        <p:txBody>
          <a:bodyPr/>
          <a:lstStyle/>
          <a:p>
            <a:r>
              <a:rPr lang="en-US" dirty="0"/>
              <a:t>A dementia friendly community is informed, safe and respectful of individuals with the disease, their families and caregivers and provides supportive options that foster quality of life. </a:t>
            </a:r>
          </a:p>
          <a:p>
            <a:r>
              <a:rPr lang="en-US" dirty="0"/>
              <a:t>Joining DFA means a community is working to become more dementia friendly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2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72" y="1157601"/>
            <a:ext cx="7848872" cy="39859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0072" y="395548"/>
            <a:ext cx="8352928" cy="46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dirty="0">
                <a:latin typeface="Calibri Light" panose="020F0302020204030204" pitchFamily="34" charset="0"/>
              </a:rPr>
              <a:t>Response to the Need</a:t>
            </a:r>
          </a:p>
        </p:txBody>
      </p:sp>
    </p:spTree>
    <p:extLst>
      <p:ext uri="{BB962C8B-B14F-4D97-AF65-F5344CB8AC3E}">
        <p14:creationId xmlns:p14="http://schemas.microsoft.com/office/powerpoint/2010/main" val="50126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610600" cy="8572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DFA  Online Resources: </a:t>
            </a:r>
            <a:br>
              <a:rPr lang="en-US" sz="3200" b="1" dirty="0">
                <a:latin typeface="Calibri Light" panose="020F0302020204030204" pitchFamily="34" charset="0"/>
              </a:rPr>
            </a:br>
            <a:r>
              <a:rPr lang="en-US" sz="3200" b="1" dirty="0">
                <a:latin typeface="Calibri Light" panose="020F0302020204030204" pitchFamily="34" charset="0"/>
              </a:rPr>
              <a:t>Community Toolkit, Sector Guides, Resources</a:t>
            </a:r>
            <a:endParaRPr lang="en-US" sz="3200" b="1" i="1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714" y="4555672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/>
              <a:t>www.dfamerica.org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4939" y="1208791"/>
            <a:ext cx="5563879" cy="337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83EE8C0B24D41AF9049B99095227D" ma:contentTypeVersion="18" ma:contentTypeDescription="Create a new document." ma:contentTypeScope="" ma:versionID="01c2de2094b4cba12ae7f0f247adc915">
  <xsd:schema xmlns:xsd="http://www.w3.org/2001/XMLSchema" xmlns:xs="http://www.w3.org/2001/XMLSchema" xmlns:p="http://schemas.microsoft.com/office/2006/metadata/properties" xmlns:ns2="2d32015e-0204-4058-82fc-e98b7a5354eb" xmlns:ns3="4f81154a-34ba-4b39-b7b5-5c48ee994806" targetNamespace="http://schemas.microsoft.com/office/2006/metadata/properties" ma:root="true" ma:fieldsID="ee53c354c27ce688570a20b0d560738b" ns2:_="" ns3:_="">
    <xsd:import namespace="2d32015e-0204-4058-82fc-e98b7a5354eb"/>
    <xsd:import namespace="4f81154a-34ba-4b39-b7b5-5c48ee994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viewedbyDeb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2015e-0204-4058-82fc-e98b7a535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viewedbyDeb" ma:index="20" nillable="true" ma:displayName="Reviewed by Deb" ma:format="Dropdown" ma:list="UserInfo" ma:SharePointGroup="0" ma:internalName="ReviewedbyDeb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2697cc2-de57-4ac5-8170-52ff47dbd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154a-34ba-4b39-b7b5-5c48ee994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58279a2-084a-47e0-bf23-43fa0edbbbd0}" ma:internalName="TaxCatchAll" ma:showField="CatchAllData" ma:web="4f81154a-34ba-4b39-b7b5-5c48ee994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32015e-0204-4058-82fc-e98b7a5354eb">
      <Terms xmlns="http://schemas.microsoft.com/office/infopath/2007/PartnerControls"/>
    </lcf76f155ced4ddcb4097134ff3c332f>
    <ReviewedbyDeb xmlns="2d32015e-0204-4058-82fc-e98b7a5354eb">
      <UserInfo>
        <DisplayName/>
        <AccountId xsi:nil="true"/>
        <AccountType/>
      </UserInfo>
    </ReviewedbyDeb>
    <TaxCatchAll xmlns="4f81154a-34ba-4b39-b7b5-5c48ee994806" xsi:nil="true"/>
  </documentManagement>
</p:properties>
</file>

<file path=customXml/itemProps1.xml><?xml version="1.0" encoding="utf-8"?>
<ds:datastoreItem xmlns:ds="http://schemas.openxmlformats.org/officeDocument/2006/customXml" ds:itemID="{638A3630-3334-4267-B299-071826D9D9ED}"/>
</file>

<file path=customXml/itemProps2.xml><?xml version="1.0" encoding="utf-8"?>
<ds:datastoreItem xmlns:ds="http://schemas.openxmlformats.org/officeDocument/2006/customXml" ds:itemID="{374F0827-9B03-4DEC-BFED-BB62BB07BE8A}"/>
</file>

<file path=customXml/itemProps3.xml><?xml version="1.0" encoding="utf-8"?>
<ds:datastoreItem xmlns:ds="http://schemas.openxmlformats.org/officeDocument/2006/customXml" ds:itemID="{F108ADA6-0CF2-452E-82E5-22ED2AB792B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On-screen Show (16:9)</PresentationFormat>
  <Paragraphs>203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3_Office Theme</vt:lpstr>
      <vt:lpstr>PowerPoint Presentation</vt:lpstr>
      <vt:lpstr>Dementia Friendly America</vt:lpstr>
      <vt:lpstr>Sample of DFA National Participants</vt:lpstr>
      <vt:lpstr>The Growing Need</vt:lpstr>
      <vt:lpstr>The Growing Need</vt:lpstr>
      <vt:lpstr>PowerPoint Presentation</vt:lpstr>
      <vt:lpstr>What is a Dementia Friendly Community</vt:lpstr>
      <vt:lpstr>PowerPoint Presentation</vt:lpstr>
      <vt:lpstr>DFA  Online Resources:  Community Toolkit, Sector Guides, Resources</vt:lpstr>
      <vt:lpstr>PowerPoint Presentation</vt:lpstr>
      <vt:lpstr>Convene</vt:lpstr>
      <vt:lpstr>Engage</vt:lpstr>
      <vt:lpstr>Analyze</vt:lpstr>
      <vt:lpstr>Act</vt:lpstr>
      <vt:lpstr>Sample Community Actions</vt:lpstr>
      <vt:lpstr>Sample Community Actions</vt:lpstr>
      <vt:lpstr>Alignment with Age-Friendly</vt:lpstr>
      <vt:lpstr>Dementia Friendly America (DFA) Network</vt:lpstr>
      <vt:lpstr>How We Support Communities</vt:lpstr>
      <vt:lpstr>PowerPoint Presentation</vt:lpstr>
      <vt:lpstr>PowerPoint Presentation</vt:lpstr>
      <vt:lpstr>Key Concepts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2019-03-08T19:39:45Z</dcterms:created>
  <dcterms:modified xsi:type="dcterms:W3CDTF">2019-04-09T17:39:16Z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0x010100D6A83EE8C0B24D41AF9049B99095227D</vt:lpwstr>
  </property>
  <property fmtid="{D5CDD505-2E9C-101B-9397-08002B2CF9AE}" pid="3" name="Order">
    <vt:r8>7744500</vt:r8>
  </property>
</Properties>
</file>