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0"/>
  </p:notesMasterIdLst>
  <p:handoutMasterIdLst>
    <p:handoutMasterId r:id="rId31"/>
  </p:handoutMasterIdLst>
  <p:sldIdLst>
    <p:sldId id="355" r:id="rId2"/>
    <p:sldId id="321" r:id="rId3"/>
    <p:sldId id="336" r:id="rId4"/>
    <p:sldId id="338" r:id="rId5"/>
    <p:sldId id="337" r:id="rId6"/>
    <p:sldId id="287" r:id="rId7"/>
    <p:sldId id="329" r:id="rId8"/>
    <p:sldId id="339" r:id="rId9"/>
    <p:sldId id="357" r:id="rId10"/>
    <p:sldId id="358" r:id="rId11"/>
    <p:sldId id="340" r:id="rId12"/>
    <p:sldId id="341" r:id="rId13"/>
    <p:sldId id="342" r:id="rId14"/>
    <p:sldId id="343" r:id="rId15"/>
    <p:sldId id="344" r:id="rId16"/>
    <p:sldId id="345" r:id="rId17"/>
    <p:sldId id="346" r:id="rId18"/>
    <p:sldId id="347" r:id="rId19"/>
    <p:sldId id="348" r:id="rId20"/>
    <p:sldId id="349" r:id="rId21"/>
    <p:sldId id="350" r:id="rId22"/>
    <p:sldId id="351" r:id="rId23"/>
    <p:sldId id="330" r:id="rId24"/>
    <p:sldId id="328" r:id="rId25"/>
    <p:sldId id="352" r:id="rId26"/>
    <p:sldId id="354" r:id="rId27"/>
    <p:sldId id="315" r:id="rId28"/>
    <p:sldId id="33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8" autoAdjust="0"/>
    <p:restoredTop sz="91125" autoAdjust="0"/>
  </p:normalViewPr>
  <p:slideViewPr>
    <p:cSldViewPr snapToGrid="0" snapToObjects="1">
      <p:cViewPr varScale="1">
        <p:scale>
          <a:sx n="112" d="100"/>
          <a:sy n="112" d="100"/>
        </p:scale>
        <p:origin x="2104" y="192"/>
      </p:cViewPr>
      <p:guideLst>
        <p:guide orient="horz" pos="2160"/>
        <p:guide pos="2880"/>
      </p:guideLst>
    </p:cSldViewPr>
  </p:slideViewPr>
  <p:outlineViewPr>
    <p:cViewPr>
      <p:scale>
        <a:sx n="33" d="100"/>
        <a:sy n="33" d="100"/>
      </p:scale>
      <p:origin x="0" y="2624"/>
    </p:cViewPr>
  </p:outlineViewPr>
  <p:notesTextViewPr>
    <p:cViewPr>
      <p:scale>
        <a:sx n="100" d="100"/>
        <a:sy n="100" d="100"/>
      </p:scale>
      <p:origin x="0" y="0"/>
    </p:cViewPr>
  </p:notesTextViewPr>
  <p:notesViewPr>
    <p:cSldViewPr snapToGrid="0" snapToObjects="1">
      <p:cViewPr>
        <p:scale>
          <a:sx n="150" d="100"/>
          <a:sy n="150" d="100"/>
        </p:scale>
        <p:origin x="-3312" y="-8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5C1012-6A9D-AD4E-8F89-BED4F1D229E7}" type="datetime1">
              <a:rPr lang="en-US" smtClean="0"/>
              <a:pPr/>
              <a:t>4/26/21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01674E5-DFD2-A442-B013-91DFEC7C1315}" type="slidenum">
              <a:rPr lang="en-US" smtClean="0"/>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691DCB-AFAB-0946-BBDF-7FB74C2E05D4}" type="datetime1">
              <a:rPr lang="en-US" smtClean="0"/>
              <a:pPr/>
              <a:t>4/26/21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52732E-6774-5E49-AB27-38E90FC10C8B}" type="slidenum">
              <a:rPr lang="en-US" smtClean="0"/>
              <a:pPr/>
              <a:t>‹#›</a:t>
            </a:fld>
            <a:endParaRPr lang="en-US" dirty="0"/>
          </a:p>
        </p:txBody>
      </p:sp>
    </p:spTree>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Tree>
    <p:extLst>
      <p:ext uri="{BB962C8B-B14F-4D97-AF65-F5344CB8AC3E}">
        <p14:creationId xmlns:p14="http://schemas.microsoft.com/office/powerpoint/2010/main" val="237741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Tree>
    <p:extLst>
      <p:ext uri="{BB962C8B-B14F-4D97-AF65-F5344CB8AC3E}">
        <p14:creationId xmlns:p14="http://schemas.microsoft.com/office/powerpoint/2010/main" val="1115772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400" baseline="0" dirty="0"/>
          </a:p>
        </p:txBody>
      </p:sp>
    </p:spTree>
    <p:extLst>
      <p:ext uri="{BB962C8B-B14F-4D97-AF65-F5344CB8AC3E}">
        <p14:creationId xmlns:p14="http://schemas.microsoft.com/office/powerpoint/2010/main" val="1151244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6927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Tree>
    <p:extLst>
      <p:ext uri="{BB962C8B-B14F-4D97-AF65-F5344CB8AC3E}">
        <p14:creationId xmlns:p14="http://schemas.microsoft.com/office/powerpoint/2010/main" val="2364606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rgbClr val="27292A"/>
              </a:solidFill>
              <a:latin typeface="Verdana"/>
            </a:endParaRPr>
          </a:p>
        </p:txBody>
      </p:sp>
    </p:spTree>
    <p:extLst>
      <p:ext uri="{BB962C8B-B14F-4D97-AF65-F5344CB8AC3E}">
        <p14:creationId xmlns:p14="http://schemas.microsoft.com/office/powerpoint/2010/main" val="481437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i="0" baseline="0" dirty="0">
              <a:solidFill>
                <a:srgbClr val="27292A"/>
              </a:solidFill>
              <a:latin typeface="Verdana"/>
            </a:endParaRPr>
          </a:p>
        </p:txBody>
      </p:sp>
    </p:spTree>
    <p:extLst>
      <p:ext uri="{BB962C8B-B14F-4D97-AF65-F5344CB8AC3E}">
        <p14:creationId xmlns:p14="http://schemas.microsoft.com/office/powerpoint/2010/main" val="342165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endParaRPr lang="en-US" sz="1400" dirty="0"/>
          </a:p>
        </p:txBody>
      </p:sp>
    </p:spTree>
    <p:extLst>
      <p:ext uri="{BB962C8B-B14F-4D97-AF65-F5344CB8AC3E}">
        <p14:creationId xmlns:p14="http://schemas.microsoft.com/office/powerpoint/2010/main" val="558327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Tree>
    <p:extLst>
      <p:ext uri="{BB962C8B-B14F-4D97-AF65-F5344CB8AC3E}">
        <p14:creationId xmlns:p14="http://schemas.microsoft.com/office/powerpoint/2010/main" val="2888279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Tree>
    <p:extLst>
      <p:ext uri="{BB962C8B-B14F-4D97-AF65-F5344CB8AC3E}">
        <p14:creationId xmlns:p14="http://schemas.microsoft.com/office/powerpoint/2010/main" val="1006821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Tree>
    <p:extLst>
      <p:ext uri="{BB962C8B-B14F-4D97-AF65-F5344CB8AC3E}">
        <p14:creationId xmlns:p14="http://schemas.microsoft.com/office/powerpoint/2010/main" val="3759636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8164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Tree>
    <p:extLst>
      <p:ext uri="{BB962C8B-B14F-4D97-AF65-F5344CB8AC3E}">
        <p14:creationId xmlns:p14="http://schemas.microsoft.com/office/powerpoint/2010/main" val="3669094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Tree>
    <p:extLst>
      <p:ext uri="{BB962C8B-B14F-4D97-AF65-F5344CB8AC3E}">
        <p14:creationId xmlns:p14="http://schemas.microsoft.com/office/powerpoint/2010/main" val="256528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Tree>
    <p:extLst>
      <p:ext uri="{BB962C8B-B14F-4D97-AF65-F5344CB8AC3E}">
        <p14:creationId xmlns:p14="http://schemas.microsoft.com/office/powerpoint/2010/main" val="2608289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854762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0" baseline="0" dirty="0"/>
          </a:p>
        </p:txBody>
      </p:sp>
    </p:spTree>
    <p:extLst>
      <p:ext uri="{BB962C8B-B14F-4D97-AF65-F5344CB8AC3E}">
        <p14:creationId xmlns:p14="http://schemas.microsoft.com/office/powerpoint/2010/main" val="1876641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63814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959034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1081" b="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0" dirty="0"/>
          </a:p>
        </p:txBody>
      </p:sp>
    </p:spTree>
    <p:extLst>
      <p:ext uri="{BB962C8B-B14F-4D97-AF65-F5344CB8AC3E}">
        <p14:creationId xmlns:p14="http://schemas.microsoft.com/office/powerpoint/2010/main" val="2255195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0107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b="0" i="1" baseline="0" dirty="0"/>
          </a:p>
        </p:txBody>
      </p:sp>
    </p:spTree>
    <p:extLst>
      <p:ext uri="{BB962C8B-B14F-4D97-AF65-F5344CB8AC3E}">
        <p14:creationId xmlns:p14="http://schemas.microsoft.com/office/powerpoint/2010/main" val="3788637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Tree>
    <p:extLst>
      <p:ext uri="{BB962C8B-B14F-4D97-AF65-F5344CB8AC3E}">
        <p14:creationId xmlns:p14="http://schemas.microsoft.com/office/powerpoint/2010/main" val="4558854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lstStyle>
          <a:p>
            <a:fld id="{D5ED4496-00CD-5941-9D9B-FE8C0A55C678}" type="datetime1">
              <a:rPr lang="en-US" smtClean="0"/>
              <a:pPr/>
              <a:t>4/26/21</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lstStyle>
          <a:p>
            <a:fld id="{BA6DE675-CEF5-7E47-96E4-DE33B874C29C}"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19B3102-9E9B-1946-892B-409580C292D1}" type="datetime1">
              <a:rPr lang="en-US" smtClean="0"/>
              <a:pPr/>
              <a:t>4/26/21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6DE675-CEF5-7E47-96E4-DE33B874C29C}"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F3EEAA9-3F10-F045-A09B-AF7AEC0AF4A1}" type="datetime1">
              <a:rPr lang="en-US" smtClean="0"/>
              <a:pPr/>
              <a:t>4/26/21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6DE675-CEF5-7E47-96E4-DE33B874C29C}"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8AA7391-0D1A-8B42-B63B-671264F86412}" type="datetime1">
              <a:rPr lang="en-US" smtClean="0"/>
              <a:pPr/>
              <a:t>4/26/21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6DE675-CEF5-7E47-96E4-DE33B874C29C}" type="slidenum">
              <a:rPr lang="en-US" smtClean="0"/>
              <a:pPr/>
              <a:t>‹#›</a:t>
            </a:fld>
            <a:endParaRPr lang="en-US" dirty="0"/>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B90CC04-CE9F-3247-99A4-4708BCEC7915}" type="datetime1">
              <a:rPr lang="en-US" smtClean="0"/>
              <a:pPr/>
              <a:t>4/26/21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6DE675-CEF5-7E47-96E4-DE33B874C29C}"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7F319B6-3EB2-6740-A2C0-949250E8A288}" type="datetime1">
              <a:rPr lang="en-US" smtClean="0"/>
              <a:pPr/>
              <a:t>4/26/21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6DE675-CEF5-7E47-96E4-DE33B874C29C}" type="slidenum">
              <a:rPr lang="en-US" smtClean="0"/>
              <a:pPr/>
              <a:t>‹#›</a:t>
            </a:fld>
            <a:endParaRPr lang="en-US" dirty="0"/>
          </a:p>
        </p:txBody>
      </p:sp>
      <p:sp>
        <p:nvSpPr>
          <p:cNvPr id="8" name="Title 7"/>
          <p:cNvSpPr>
            <a:spLocks noGrp="1"/>
          </p:cNvSpPr>
          <p:nvPr>
            <p:ph type="title"/>
          </p:nvPr>
        </p:nvSpPr>
        <p:spPr/>
        <p:txBody>
          <a:bodyPr rtlCol="0"/>
          <a:lstStyle/>
          <a:p>
            <a:r>
              <a:rPr kumimoji="0" lang="en-US"/>
              <a:t>Click to edit Master title style</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9513227-C9CB-B042-8B0E-CC286FEE4AC5}" type="datetime1">
              <a:rPr lang="en-US" smtClean="0"/>
              <a:pPr/>
              <a:t>4/26/21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A6DE675-CEF5-7E47-96E4-DE33B874C29C}"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8016CB1-EB9D-484A-829C-15E437EEC4D3}" type="datetime1">
              <a:rPr lang="en-US" smtClean="0"/>
              <a:pPr/>
              <a:t>4/26/21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A6DE675-CEF5-7E47-96E4-DE33B874C29C}" type="slidenum">
              <a:rPr lang="en-US" smtClean="0"/>
              <a:pPr/>
              <a:t>‹#›</a:t>
            </a:fld>
            <a:endParaRPr lang="en-US" dirty="0"/>
          </a:p>
        </p:txBody>
      </p:sp>
      <p:sp>
        <p:nvSpPr>
          <p:cNvPr id="6" name="Title 5"/>
          <p:cNvSpPr>
            <a:spLocks noGrp="1"/>
          </p:cNvSpPr>
          <p:nvPr>
            <p:ph type="title"/>
          </p:nvPr>
        </p:nvSpPr>
        <p:spPr/>
        <p:txBody>
          <a:bodyPr rtlCol="0"/>
          <a:lstStyle/>
          <a:p>
            <a:r>
              <a:rPr kumimoji="0" lang="en-US"/>
              <a:t>Click to edit Master title style</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192AF7-CE0D-A845-AEFC-BD84F081BDD4}" type="datetime1">
              <a:rPr lang="en-US" smtClean="0"/>
              <a:pPr/>
              <a:t>4/26/21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A6DE675-CEF5-7E47-96E4-DE33B874C29C}"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35314E6A-8E9C-0C4B-B0F1-F8592F6237B8}" type="datetime1">
              <a:rPr lang="en-US" smtClean="0"/>
              <a:pPr/>
              <a:t>4/26/21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6DE675-CEF5-7E47-96E4-DE33B874C29C}"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lstStyle>
          <a:p>
            <a:r>
              <a:rPr kumimoji="0" lang="en-US" dirty="0"/>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lstStyle>
          <a:p>
            <a:fld id="{87F15C5C-6AB9-784B-83A7-AF4B61EBD884}" type="datetime1">
              <a:rPr lang="en-US" smtClean="0"/>
              <a:pPr/>
              <a:t>4/26/21</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BA6DE675-CEF5-7E47-96E4-DE33B874C29C}"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kumimoji="0" lang="en-US"/>
              <a:t>Click to edit Master title style</a:t>
            </a:r>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fld id="{B45C4044-683F-E245-BAC7-064320233E42}" type="datetime1">
              <a:rPr lang="en-US" smtClean="0"/>
              <a:pPr/>
              <a:t>4/26/21</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fld id="{BA6DE675-CEF5-7E47-96E4-DE33B874C29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tiff"/></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1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1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7"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tiff"/><Relationship Id="rId5" Type="http://schemas.openxmlformats.org/officeDocument/2006/relationships/image" Target="../media/image3.png"/><Relationship Id="rId4" Type="http://schemas.openxmlformats.org/officeDocument/2006/relationships/image" Target="../media/image6.pdf"/></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tiff"/><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2.tiff"/><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tiff"/><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27.xml.rels><?xml version="1.0" encoding="UTF-8" standalone="yes"?>
<Relationships xmlns="http://schemas.openxmlformats.org/package/2006/relationships"><Relationship Id="rId3" Type="http://schemas.openxmlformats.org/officeDocument/2006/relationships/hyperlink" Target="https://training.alz.org/products/4021/approaching-alzheimers-first-responder-training?_ga=2.259100035.86842223.1569370663-452561694.1519663229&amp;_gac=1.2756356.1568128256.EAIaIQobChMIu4rn88PG5AIVBKzICh0NzAR5EAEYASAAEgId6fD_BwE"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2.tiff"/></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image" Target="../media/image2.tiff"/><Relationship Id="rId4" Type="http://schemas.openxmlformats.org/officeDocument/2006/relationships/image" Target="../media/image10.tiff"/></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6.jpg"/><Relationship Id="rId5" Type="http://schemas.openxmlformats.org/officeDocument/2006/relationships/image" Target="../media/image2.tiff"/><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26667" y="2677583"/>
            <a:ext cx="184666" cy="369332"/>
          </a:xfrm>
          <a:prstGeom prst="rect">
            <a:avLst/>
          </a:prstGeom>
          <a:noFill/>
        </p:spPr>
        <p:txBody>
          <a:bodyPr wrap="none" rtlCol="0">
            <a:spAutoFit/>
          </a:bodyPr>
          <a:lstStyle/>
          <a:p>
            <a:endParaRPr lang="en-US" dirty="0"/>
          </a:p>
        </p:txBody>
      </p:sp>
      <p:pic>
        <p:nvPicPr>
          <p:cNvPr id="12" name="Picture 11">
            <a:extLst>
              <a:ext uri="{FF2B5EF4-FFF2-40B4-BE49-F238E27FC236}">
                <a16:creationId xmlns:a16="http://schemas.microsoft.com/office/drawing/2014/main" id="{350570B7-97D4-1E4F-8E17-88C6FC4DD33B}"/>
              </a:ext>
            </a:extLst>
          </p:cNvPr>
          <p:cNvPicPr>
            <a:picLocks noChangeAspect="1"/>
          </p:cNvPicPr>
          <p:nvPr/>
        </p:nvPicPr>
        <p:blipFill>
          <a:blip r:embed="rId3"/>
          <a:stretch>
            <a:fillRect/>
          </a:stretch>
        </p:blipFill>
        <p:spPr>
          <a:xfrm>
            <a:off x="361863" y="348206"/>
            <a:ext cx="3675372" cy="1493120"/>
          </a:xfrm>
          <a:prstGeom prst="rect">
            <a:avLst/>
          </a:prstGeom>
        </p:spPr>
      </p:pic>
      <p:sp>
        <p:nvSpPr>
          <p:cNvPr id="14" name="Title 13">
            <a:extLst>
              <a:ext uri="{FF2B5EF4-FFF2-40B4-BE49-F238E27FC236}">
                <a16:creationId xmlns:a16="http://schemas.microsoft.com/office/drawing/2014/main" id="{3E61DC89-6754-5C48-AA42-1C01FA193B07}"/>
              </a:ext>
            </a:extLst>
          </p:cNvPr>
          <p:cNvSpPr>
            <a:spLocks noGrp="1"/>
          </p:cNvSpPr>
          <p:nvPr>
            <p:ph type="ctrTitle"/>
          </p:nvPr>
        </p:nvSpPr>
        <p:spPr>
          <a:xfrm>
            <a:off x="524584" y="1612900"/>
            <a:ext cx="8136815" cy="3048000"/>
          </a:xfrm>
        </p:spPr>
        <p:txBody>
          <a:bodyPr>
            <a:normAutofit fontScale="90000"/>
          </a:bodyPr>
          <a:lstStyle/>
          <a:p>
            <a:pPr algn="ctr"/>
            <a:r>
              <a:rPr lang="en-US" sz="4000" dirty="0">
                <a:effectLst/>
              </a:rPr>
              <a:t>Dementia Friendly Airports</a:t>
            </a:r>
            <a:br>
              <a:rPr lang="en-US" sz="4000" dirty="0">
                <a:effectLst/>
              </a:rPr>
            </a:br>
            <a:r>
              <a:rPr lang="en-US" sz="3100" dirty="0">
                <a:effectLst/>
              </a:rPr>
              <a:t>First Responder Self-study Program </a:t>
            </a:r>
            <a:br>
              <a:rPr lang="en-US" sz="3100" dirty="0">
                <a:effectLst/>
              </a:rPr>
            </a:br>
            <a:r>
              <a:rPr lang="en-US" sz="3100" dirty="0">
                <a:effectLst/>
              </a:rPr>
              <a:t>for Airport Police Departments</a:t>
            </a:r>
            <a:br>
              <a:rPr lang="en-US" sz="3100" dirty="0">
                <a:effectLst/>
              </a:rPr>
            </a:br>
            <a:br>
              <a:rPr lang="en-US" sz="2000" dirty="0">
                <a:effectLst/>
              </a:rPr>
            </a:br>
            <a:br>
              <a:rPr lang="en-US" sz="2000" dirty="0">
                <a:effectLst/>
              </a:rPr>
            </a:br>
            <a:r>
              <a:rPr lang="en-US" sz="2700" dirty="0">
                <a:effectLst/>
              </a:rPr>
              <a:t>Developed by Dementia Friendly Tulsa </a:t>
            </a:r>
            <a:br>
              <a:rPr lang="en-US" sz="2700" dirty="0">
                <a:effectLst/>
              </a:rPr>
            </a:br>
            <a:r>
              <a:rPr lang="en-US" sz="2700" dirty="0">
                <a:effectLst/>
              </a:rPr>
              <a:t>A Member of the Dementia Friendly America Network</a:t>
            </a:r>
            <a:endParaRPr lang="en-US" sz="2700" dirty="0"/>
          </a:p>
        </p:txBody>
      </p:sp>
    </p:spTree>
    <p:extLst>
      <p:ext uri="{BB962C8B-B14F-4D97-AF65-F5344CB8AC3E}">
        <p14:creationId xmlns:p14="http://schemas.microsoft.com/office/powerpoint/2010/main" val="210149345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AFD33B-27C6-B043-BE62-54B14BBE5C5A}"/>
              </a:ext>
            </a:extLst>
          </p:cNvPr>
          <p:cNvSpPr>
            <a:spLocks noGrp="1"/>
          </p:cNvSpPr>
          <p:nvPr>
            <p:ph type="title"/>
          </p:nvPr>
        </p:nvSpPr>
        <p:spPr/>
        <p:txBody>
          <a:bodyPr>
            <a:normAutofit/>
          </a:bodyPr>
          <a:lstStyle/>
          <a:p>
            <a:r>
              <a:rPr lang="en-US" dirty="0"/>
              <a:t>Airport Travel Concerns</a:t>
            </a:r>
          </a:p>
        </p:txBody>
      </p:sp>
      <p:sp>
        <p:nvSpPr>
          <p:cNvPr id="7" name="Text Placeholder 6">
            <a:extLst>
              <a:ext uri="{FF2B5EF4-FFF2-40B4-BE49-F238E27FC236}">
                <a16:creationId xmlns:a16="http://schemas.microsoft.com/office/drawing/2014/main" id="{22341637-14E0-344E-B50D-0B6C54F1DC50}"/>
              </a:ext>
            </a:extLst>
          </p:cNvPr>
          <p:cNvSpPr>
            <a:spLocks noGrp="1"/>
          </p:cNvSpPr>
          <p:nvPr>
            <p:ph type="body" idx="1"/>
          </p:nvPr>
        </p:nvSpPr>
        <p:spPr>
          <a:xfrm>
            <a:off x="457200" y="5333937"/>
            <a:ext cx="4040188" cy="762000"/>
          </a:xfrm>
        </p:spPr>
        <p:txBody>
          <a:bodyPr>
            <a:normAutofit lnSpcReduction="10000"/>
          </a:bodyPr>
          <a:lstStyle/>
          <a:p>
            <a:r>
              <a:rPr lang="en-US" dirty="0"/>
              <a:t>Primary Airport Challenges</a:t>
            </a:r>
          </a:p>
        </p:txBody>
      </p:sp>
      <p:sp>
        <p:nvSpPr>
          <p:cNvPr id="9" name="Text Placeholder 8">
            <a:extLst>
              <a:ext uri="{FF2B5EF4-FFF2-40B4-BE49-F238E27FC236}">
                <a16:creationId xmlns:a16="http://schemas.microsoft.com/office/drawing/2014/main" id="{75F724CF-63F7-C14A-9EDD-949395F41255}"/>
              </a:ext>
            </a:extLst>
          </p:cNvPr>
          <p:cNvSpPr>
            <a:spLocks noGrp="1"/>
          </p:cNvSpPr>
          <p:nvPr>
            <p:ph type="body" sz="half" idx="3"/>
          </p:nvPr>
        </p:nvSpPr>
        <p:spPr>
          <a:xfrm>
            <a:off x="4645026" y="5318281"/>
            <a:ext cx="4041775" cy="762000"/>
          </a:xfrm>
        </p:spPr>
        <p:txBody>
          <a:bodyPr>
            <a:normAutofit lnSpcReduction="10000"/>
          </a:bodyPr>
          <a:lstStyle/>
          <a:p>
            <a:r>
              <a:rPr lang="en-US" dirty="0"/>
              <a:t>Other Areas of Frustration</a:t>
            </a:r>
          </a:p>
        </p:txBody>
      </p:sp>
      <p:sp>
        <p:nvSpPr>
          <p:cNvPr id="8" name="Content Placeholder 7">
            <a:extLst>
              <a:ext uri="{FF2B5EF4-FFF2-40B4-BE49-F238E27FC236}">
                <a16:creationId xmlns:a16="http://schemas.microsoft.com/office/drawing/2014/main" id="{A1C1A907-1A6F-8541-8C31-5C8B3C5613B4}"/>
              </a:ext>
            </a:extLst>
          </p:cNvPr>
          <p:cNvSpPr>
            <a:spLocks noGrp="1"/>
          </p:cNvSpPr>
          <p:nvPr>
            <p:ph sz="quarter" idx="2"/>
          </p:nvPr>
        </p:nvSpPr>
        <p:spPr>
          <a:xfrm>
            <a:off x="457200" y="1340272"/>
            <a:ext cx="4040188" cy="3970007"/>
          </a:xfrm>
          <a:solidFill>
            <a:schemeClr val="accent3">
              <a:lumMod val="20000"/>
              <a:lumOff val="80000"/>
            </a:schemeClr>
          </a:solidFill>
        </p:spPr>
        <p:txBody>
          <a:bodyPr>
            <a:normAutofit lnSpcReduction="10000"/>
          </a:bodyPr>
          <a:lstStyle/>
          <a:p>
            <a:r>
              <a:rPr lang="en-US" dirty="0"/>
              <a:t>Overall anxiety</a:t>
            </a:r>
          </a:p>
          <a:p>
            <a:endParaRPr lang="en-US" dirty="0"/>
          </a:p>
          <a:p>
            <a:r>
              <a:rPr lang="en-US" dirty="0"/>
              <a:t>Getting lost or separated – particularly at security</a:t>
            </a:r>
          </a:p>
          <a:p>
            <a:pPr marL="109728" indent="0">
              <a:buNone/>
            </a:pPr>
            <a:endParaRPr lang="en-US" dirty="0"/>
          </a:p>
          <a:p>
            <a:r>
              <a:rPr lang="en-US" dirty="0"/>
              <a:t>Understanding announcements</a:t>
            </a:r>
          </a:p>
          <a:p>
            <a:pPr marL="109728" indent="0">
              <a:buNone/>
            </a:pPr>
            <a:endParaRPr lang="en-US" dirty="0"/>
          </a:p>
          <a:p>
            <a:r>
              <a:rPr lang="en-US" dirty="0"/>
              <a:t>Understanding signage</a:t>
            </a:r>
          </a:p>
        </p:txBody>
      </p:sp>
      <p:sp>
        <p:nvSpPr>
          <p:cNvPr id="10" name="Content Placeholder 9">
            <a:extLst>
              <a:ext uri="{FF2B5EF4-FFF2-40B4-BE49-F238E27FC236}">
                <a16:creationId xmlns:a16="http://schemas.microsoft.com/office/drawing/2014/main" id="{55FF5666-ABAF-3549-A9BC-689D55E3930D}"/>
              </a:ext>
            </a:extLst>
          </p:cNvPr>
          <p:cNvSpPr>
            <a:spLocks noGrp="1"/>
          </p:cNvSpPr>
          <p:nvPr>
            <p:ph sz="quarter" idx="4"/>
          </p:nvPr>
        </p:nvSpPr>
        <p:spPr>
          <a:xfrm>
            <a:off x="4645026" y="1354395"/>
            <a:ext cx="4041775" cy="3941763"/>
          </a:xfrm>
          <a:solidFill>
            <a:schemeClr val="accent3">
              <a:lumMod val="20000"/>
              <a:lumOff val="80000"/>
            </a:schemeClr>
          </a:solidFill>
        </p:spPr>
        <p:txBody>
          <a:bodyPr>
            <a:normAutofit lnSpcReduction="10000"/>
          </a:bodyPr>
          <a:lstStyle/>
          <a:p>
            <a:r>
              <a:rPr lang="en-US" dirty="0"/>
              <a:t>Finding a family assist restroom</a:t>
            </a:r>
          </a:p>
          <a:p>
            <a:endParaRPr lang="en-US" dirty="0"/>
          </a:p>
          <a:p>
            <a:r>
              <a:rPr lang="en-US" dirty="0"/>
              <a:t>Navigating/walking through the terminal</a:t>
            </a:r>
          </a:p>
          <a:p>
            <a:pPr marL="109728" indent="0">
              <a:buNone/>
            </a:pPr>
            <a:endParaRPr lang="en-US" dirty="0"/>
          </a:p>
          <a:p>
            <a:r>
              <a:rPr lang="en-US" dirty="0"/>
              <a:t>Moving walkways</a:t>
            </a:r>
          </a:p>
          <a:p>
            <a:pPr marL="109728" indent="0">
              <a:buNone/>
            </a:pPr>
            <a:endParaRPr lang="en-US" dirty="0"/>
          </a:p>
          <a:p>
            <a:r>
              <a:rPr lang="en-US" dirty="0"/>
              <a:t>Finding a quiet place to get away from crowds and noise </a:t>
            </a:r>
          </a:p>
        </p:txBody>
      </p:sp>
      <p:pic>
        <p:nvPicPr>
          <p:cNvPr id="5" name="Picture 4" descr="DFA_COT_LOGO.jpg">
            <a:extLst>
              <a:ext uri="{FF2B5EF4-FFF2-40B4-BE49-F238E27FC236}">
                <a16:creationId xmlns:a16="http://schemas.microsoft.com/office/drawing/2014/main" id="{8B404647-A88B-9D4E-94B0-A00445C2E0D8}"/>
              </a:ext>
            </a:extLst>
          </p:cNvPr>
          <p:cNvPicPr>
            <a:picLocks noChangeAspect="1"/>
          </p:cNvPicPr>
          <p:nvPr/>
        </p:nvPicPr>
        <p:blipFill>
          <a:blip r:embed="rId3"/>
          <a:stretch>
            <a:fillRect/>
          </a:stretch>
        </p:blipFill>
        <p:spPr>
          <a:xfrm>
            <a:off x="7289223" y="6350126"/>
            <a:ext cx="1397577" cy="253874"/>
          </a:xfrm>
          <a:prstGeom prst="rect">
            <a:avLst/>
          </a:prstGeom>
        </p:spPr>
      </p:pic>
      <p:sp>
        <p:nvSpPr>
          <p:cNvPr id="2" name="TextBox 1">
            <a:extLst>
              <a:ext uri="{FF2B5EF4-FFF2-40B4-BE49-F238E27FC236}">
                <a16:creationId xmlns:a16="http://schemas.microsoft.com/office/drawing/2014/main" id="{1A25277E-A196-CE4C-89B3-AF84A0EB1707}"/>
              </a:ext>
            </a:extLst>
          </p:cNvPr>
          <p:cNvSpPr txBox="1"/>
          <p:nvPr/>
        </p:nvSpPr>
        <p:spPr>
          <a:xfrm>
            <a:off x="875211" y="6400284"/>
            <a:ext cx="5447211" cy="369332"/>
          </a:xfrm>
          <a:prstGeom prst="rect">
            <a:avLst/>
          </a:prstGeom>
          <a:noFill/>
        </p:spPr>
        <p:txBody>
          <a:bodyPr wrap="square" rtlCol="0">
            <a:spAutoFit/>
          </a:bodyPr>
          <a:lstStyle/>
          <a:p>
            <a:r>
              <a:rPr lang="en-US" sz="900" dirty="0"/>
              <a:t>Source: Innovation in Aging 2020</a:t>
            </a:r>
          </a:p>
        </p:txBody>
      </p:sp>
      <p:pic>
        <p:nvPicPr>
          <p:cNvPr id="11" name="Picture 10">
            <a:extLst>
              <a:ext uri="{FF2B5EF4-FFF2-40B4-BE49-F238E27FC236}">
                <a16:creationId xmlns:a16="http://schemas.microsoft.com/office/drawing/2014/main" id="{7FBC06B4-41DE-1949-B081-42C05F369DCD}"/>
              </a:ext>
            </a:extLst>
          </p:cNvPr>
          <p:cNvPicPr>
            <a:picLocks noChangeAspect="1"/>
          </p:cNvPicPr>
          <p:nvPr/>
        </p:nvPicPr>
        <p:blipFill>
          <a:blip r:embed="rId4"/>
          <a:stretch>
            <a:fillRect/>
          </a:stretch>
        </p:blipFill>
        <p:spPr>
          <a:xfrm>
            <a:off x="6970684" y="6095937"/>
            <a:ext cx="1716116" cy="697172"/>
          </a:xfrm>
          <a:prstGeom prst="rect">
            <a:avLst/>
          </a:prstGeom>
        </p:spPr>
      </p:pic>
    </p:spTree>
    <p:extLst>
      <p:ext uri="{BB962C8B-B14F-4D97-AF65-F5344CB8AC3E}">
        <p14:creationId xmlns:p14="http://schemas.microsoft.com/office/powerpoint/2010/main" val="180057384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Dementia is NOT a Normal Part of Aging</a:t>
            </a:r>
          </a:p>
        </p:txBody>
      </p:sp>
      <p:sp>
        <p:nvSpPr>
          <p:cNvPr id="3" name="TextBox 2"/>
          <p:cNvSpPr txBox="1"/>
          <p:nvPr/>
        </p:nvSpPr>
        <p:spPr>
          <a:xfrm>
            <a:off x="688938" y="1269923"/>
            <a:ext cx="7769235" cy="646331"/>
          </a:xfrm>
          <a:prstGeom prst="rect">
            <a:avLst/>
          </a:prstGeom>
          <a:noFill/>
        </p:spPr>
        <p:txBody>
          <a:bodyPr wrap="square" rtlCol="0">
            <a:spAutoFit/>
          </a:bodyPr>
          <a:lstStyle/>
          <a:p>
            <a:r>
              <a:rPr lang="en-US" dirty="0"/>
              <a:t>Dementia Characteristics: difficulties with cognitive skills affecting one’s ability to perform everyday activities. </a:t>
            </a:r>
          </a:p>
        </p:txBody>
      </p:sp>
      <p:pic>
        <p:nvPicPr>
          <p:cNvPr id="5" name="Picture 4"/>
          <p:cNvPicPr>
            <a:picLocks noChangeAspect="1"/>
          </p:cNvPicPr>
          <p:nvPr/>
        </p:nvPicPr>
        <p:blipFill>
          <a:blip r:embed="rId3"/>
          <a:stretch>
            <a:fillRect/>
          </a:stretch>
        </p:blipFill>
        <p:spPr>
          <a:xfrm>
            <a:off x="1245338" y="2296583"/>
            <a:ext cx="4424840" cy="3218065"/>
          </a:xfrm>
          <a:prstGeom prst="rect">
            <a:avLst/>
          </a:prstGeom>
        </p:spPr>
      </p:pic>
      <p:sp>
        <p:nvSpPr>
          <p:cNvPr id="6" name="TextBox 5"/>
          <p:cNvSpPr txBox="1"/>
          <p:nvPr/>
        </p:nvSpPr>
        <p:spPr>
          <a:xfrm>
            <a:off x="5503333" y="3195558"/>
            <a:ext cx="1333500" cy="369332"/>
          </a:xfrm>
          <a:prstGeom prst="rect">
            <a:avLst/>
          </a:prstGeom>
          <a:noFill/>
        </p:spPr>
        <p:txBody>
          <a:bodyPr wrap="square" rtlCol="0">
            <a:spAutoFit/>
          </a:bodyPr>
          <a:lstStyle/>
          <a:p>
            <a:r>
              <a:rPr lang="en-US" dirty="0">
                <a:latin typeface="Wingdings"/>
                <a:ea typeface="Wingdings"/>
                <a:cs typeface="Wingdings"/>
              </a:rPr>
              <a:t></a:t>
            </a:r>
            <a:r>
              <a:rPr lang="en-US" dirty="0"/>
              <a:t>60-80%</a:t>
            </a:r>
          </a:p>
        </p:txBody>
      </p:sp>
      <p:sp>
        <p:nvSpPr>
          <p:cNvPr id="7" name="TextBox 6"/>
          <p:cNvSpPr txBox="1"/>
          <p:nvPr/>
        </p:nvSpPr>
        <p:spPr>
          <a:xfrm>
            <a:off x="688938" y="2296583"/>
            <a:ext cx="2613062" cy="1138773"/>
          </a:xfrm>
          <a:prstGeom prst="rect">
            <a:avLst/>
          </a:prstGeom>
          <a:ln>
            <a:solidFill>
              <a:schemeClr val="accent1">
                <a:lumMod val="75000"/>
              </a:schemeClr>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dirty="0"/>
              <a:t>50 million </a:t>
            </a:r>
          </a:p>
          <a:p>
            <a:r>
              <a:rPr lang="en-US" dirty="0"/>
              <a:t>PEOPLE WORLDWIDE</a:t>
            </a:r>
          </a:p>
          <a:p>
            <a:r>
              <a:rPr lang="en-US" dirty="0"/>
              <a:t>HAVE DEMENTIA</a:t>
            </a:r>
          </a:p>
        </p:txBody>
      </p:sp>
      <p:sp>
        <p:nvSpPr>
          <p:cNvPr id="8" name="TextBox 7"/>
          <p:cNvSpPr txBox="1"/>
          <p:nvPr/>
        </p:nvSpPr>
        <p:spPr>
          <a:xfrm>
            <a:off x="340319" y="3195558"/>
            <a:ext cx="184666" cy="369332"/>
          </a:xfrm>
          <a:prstGeom prst="rect">
            <a:avLst/>
          </a:prstGeom>
          <a:noFill/>
        </p:spPr>
        <p:txBody>
          <a:bodyPr wrap="none" rtlCol="0">
            <a:spAutoFit/>
          </a:bodyPr>
          <a:lstStyle/>
          <a:p>
            <a:r>
              <a:rPr lang="en-US" dirty="0"/>
              <a:t>    </a:t>
            </a:r>
          </a:p>
        </p:txBody>
      </p:sp>
      <p:sp>
        <p:nvSpPr>
          <p:cNvPr id="9" name="TextBox 8"/>
          <p:cNvSpPr txBox="1"/>
          <p:nvPr/>
        </p:nvSpPr>
        <p:spPr>
          <a:xfrm>
            <a:off x="5670178" y="4222750"/>
            <a:ext cx="3209239" cy="1169551"/>
          </a:xfrm>
          <a:prstGeom prst="rect">
            <a:avLst/>
          </a:prstGeom>
          <a:noFill/>
        </p:spPr>
        <p:txBody>
          <a:bodyPr wrap="square" rtlCol="0">
            <a:spAutoFit/>
          </a:bodyPr>
          <a:lstStyle/>
          <a:p>
            <a:r>
              <a:rPr lang="en-US" sz="1400" dirty="0">
                <a:solidFill>
                  <a:srgbClr val="FF6600"/>
                </a:solidFill>
              </a:rPr>
              <a:t>NOTE: Other causes can mimic dementia symptoms – depression, side effects from meds, thyroid problems, infection – so a doctor’s diagnosis is important.</a:t>
            </a:r>
          </a:p>
        </p:txBody>
      </p:sp>
      <p:sp>
        <p:nvSpPr>
          <p:cNvPr id="13" name="Rectangle 12"/>
          <p:cNvSpPr/>
          <p:nvPr/>
        </p:nvSpPr>
        <p:spPr>
          <a:xfrm>
            <a:off x="4307417" y="5575741"/>
            <a:ext cx="4572000" cy="369332"/>
          </a:xfrm>
          <a:prstGeom prst="rect">
            <a:avLst/>
          </a:prstGeom>
        </p:spPr>
        <p:txBody>
          <a:bodyPr wrap="square">
            <a:spAutoFit/>
          </a:bodyPr>
          <a:lstStyle/>
          <a:p>
            <a:r>
              <a:rPr lang="en-US" sz="900" dirty="0"/>
              <a:t>Sources: 2021 Alzheimer’s Disease Facts and Figures</a:t>
            </a:r>
          </a:p>
          <a:p>
            <a:r>
              <a:rPr lang="en-US" sz="900" dirty="0"/>
              <a:t>              Sep 2020 ADI World Alzheimer Report 2020</a:t>
            </a:r>
          </a:p>
        </p:txBody>
      </p:sp>
      <p:pic>
        <p:nvPicPr>
          <p:cNvPr id="11" name="Picture 10">
            <a:extLst>
              <a:ext uri="{FF2B5EF4-FFF2-40B4-BE49-F238E27FC236}">
                <a16:creationId xmlns:a16="http://schemas.microsoft.com/office/drawing/2014/main" id="{F724EE70-C0EF-CD4F-B785-D955B97F0030}"/>
              </a:ext>
            </a:extLst>
          </p:cNvPr>
          <p:cNvPicPr>
            <a:picLocks noChangeAspect="1"/>
          </p:cNvPicPr>
          <p:nvPr/>
        </p:nvPicPr>
        <p:blipFill>
          <a:blip r:embed="rId4"/>
          <a:stretch>
            <a:fillRect/>
          </a:stretch>
        </p:blipFill>
        <p:spPr>
          <a:xfrm>
            <a:off x="6970684" y="6095937"/>
            <a:ext cx="1716116" cy="697172"/>
          </a:xfrm>
          <a:prstGeom prst="rect">
            <a:avLst/>
          </a:prstGeom>
        </p:spPr>
      </p:pic>
    </p:spTree>
    <p:extLst>
      <p:ext uri="{BB962C8B-B14F-4D97-AF65-F5344CB8AC3E}">
        <p14:creationId xmlns:p14="http://schemas.microsoft.com/office/powerpoint/2010/main" val="241424532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3266" y="285750"/>
            <a:ext cx="7696534" cy="7694414"/>
          </a:xfrm>
          <a:prstGeom prst="rect">
            <a:avLst/>
          </a:prstGeom>
          <a:noFill/>
        </p:spPr>
        <p:txBody>
          <a:bodyPr wrap="square" rtlCol="0">
            <a:spAutoFit/>
          </a:bodyPr>
          <a:lstStyle/>
          <a:p>
            <a:pPr marL="339725" indent="-339725"/>
            <a:endParaRPr lang="en-US" sz="2400" dirty="0">
              <a:solidFill>
                <a:srgbClr val="464646"/>
              </a:solidFill>
            </a:endParaRPr>
          </a:p>
          <a:p>
            <a:pPr marL="339725" indent="-339725"/>
            <a:endParaRPr lang="en-US" sz="2400" dirty="0">
              <a:solidFill>
                <a:srgbClr val="595959"/>
              </a:solidFill>
            </a:endParaRPr>
          </a:p>
          <a:p>
            <a:endParaRPr lang="en-US" sz="2400" dirty="0">
              <a:solidFill>
                <a:srgbClr val="595959"/>
              </a:solidFill>
            </a:endParaRPr>
          </a:p>
          <a:p>
            <a:pPr>
              <a:buFont typeface="Arial"/>
              <a:buChar char="•"/>
            </a:pPr>
            <a:r>
              <a:rPr lang="en-US" dirty="0">
                <a:solidFill>
                  <a:srgbClr val="595959"/>
                </a:solidFill>
              </a:rPr>
              <a:t> </a:t>
            </a:r>
            <a:r>
              <a:rPr lang="en-US" dirty="0">
                <a:solidFill>
                  <a:srgbClr val="000000"/>
                </a:solidFill>
              </a:rPr>
              <a:t>1 in 9 people age 65+ have Alzheimer’s dementia</a:t>
            </a:r>
            <a:endParaRPr lang="en-US" sz="1400" dirty="0">
              <a:solidFill>
                <a:srgbClr val="000000"/>
              </a:solidFill>
            </a:endParaRPr>
          </a:p>
          <a:p>
            <a:pPr lvl="1">
              <a:buFont typeface="Arial"/>
              <a:buChar char="•"/>
            </a:pPr>
            <a:r>
              <a:rPr lang="en-US" sz="1400" i="1" dirty="0">
                <a:solidFill>
                  <a:srgbClr val="7030A0"/>
                </a:solidFill>
              </a:rPr>
              <a:t> </a:t>
            </a:r>
            <a:r>
              <a:rPr lang="en-US" sz="1600" i="1" dirty="0">
                <a:solidFill>
                  <a:srgbClr val="7030A0"/>
                </a:solidFill>
              </a:rPr>
              <a:t>Two-thirds are women</a:t>
            </a:r>
          </a:p>
          <a:p>
            <a:pPr lvl="1">
              <a:buFont typeface="Arial"/>
              <a:buChar char="•"/>
            </a:pPr>
            <a:r>
              <a:rPr lang="en-US" sz="1600" i="1" dirty="0">
                <a:solidFill>
                  <a:srgbClr val="7030A0"/>
                </a:solidFill>
              </a:rPr>
              <a:t> Blacks are 2 times as likely as whites to have Alzheimer’s</a:t>
            </a:r>
          </a:p>
          <a:p>
            <a:pPr lvl="1">
              <a:buFont typeface="Arial"/>
              <a:buChar char="•"/>
            </a:pPr>
            <a:r>
              <a:rPr lang="en-US" sz="1600" i="1" dirty="0">
                <a:solidFill>
                  <a:srgbClr val="7030A0"/>
                </a:solidFill>
              </a:rPr>
              <a:t> Hispanics are 1.5 times as likely as whites to have Alzheimer’s </a:t>
            </a:r>
          </a:p>
          <a:p>
            <a:pPr lvl="1">
              <a:buFont typeface="Arial"/>
              <a:buChar char="•"/>
            </a:pPr>
            <a:r>
              <a:rPr lang="en-US" sz="1600" i="1" dirty="0">
                <a:solidFill>
                  <a:srgbClr val="7030A0"/>
                </a:solidFill>
              </a:rPr>
              <a:t>Health and healthcare disparities also impact Native American and Asian populations</a:t>
            </a:r>
          </a:p>
          <a:p>
            <a:endParaRPr lang="en-US" dirty="0">
              <a:solidFill>
                <a:srgbClr val="000000"/>
              </a:solidFill>
            </a:endParaRPr>
          </a:p>
          <a:p>
            <a:pPr>
              <a:buFont typeface="Arial"/>
              <a:buChar char="•"/>
            </a:pPr>
            <a:r>
              <a:rPr lang="en-US" dirty="0">
                <a:solidFill>
                  <a:srgbClr val="000000"/>
                </a:solidFill>
              </a:rPr>
              <a:t> More than 6 million over age 65 have Alzheimer’s dementia</a:t>
            </a:r>
          </a:p>
          <a:p>
            <a:pPr>
              <a:buFont typeface="Arial"/>
              <a:buChar char="•"/>
            </a:pPr>
            <a:endParaRPr lang="en-US" sz="2400" dirty="0">
              <a:solidFill>
                <a:srgbClr val="000000"/>
              </a:solidFill>
            </a:endParaRPr>
          </a:p>
          <a:p>
            <a:pPr>
              <a:buFont typeface="Arial"/>
              <a:buChar char="•"/>
            </a:pPr>
            <a:r>
              <a:rPr lang="en-US" dirty="0">
                <a:solidFill>
                  <a:srgbClr val="000000"/>
                </a:solidFill>
              </a:rPr>
              <a:t> 200,000 individuals, </a:t>
            </a:r>
            <a:r>
              <a:rPr lang="en-US" dirty="0">
                <a:solidFill>
                  <a:srgbClr val="7030A0"/>
                </a:solidFill>
              </a:rPr>
              <a:t>some as young</a:t>
            </a:r>
          </a:p>
          <a:p>
            <a:r>
              <a:rPr lang="en-US" dirty="0">
                <a:solidFill>
                  <a:srgbClr val="7030A0"/>
                </a:solidFill>
              </a:rPr>
              <a:t>  as age 30</a:t>
            </a:r>
            <a:r>
              <a:rPr lang="en-US" dirty="0">
                <a:solidFill>
                  <a:srgbClr val="000000"/>
                </a:solidFill>
              </a:rPr>
              <a:t>, have younger-onset </a:t>
            </a:r>
          </a:p>
          <a:p>
            <a:r>
              <a:rPr lang="en-US" dirty="0">
                <a:solidFill>
                  <a:srgbClr val="000000"/>
                </a:solidFill>
              </a:rPr>
              <a:t>  Alzheimer’s – it’s not just an </a:t>
            </a:r>
          </a:p>
          <a:p>
            <a:r>
              <a:rPr lang="en-US" dirty="0">
                <a:solidFill>
                  <a:srgbClr val="000000"/>
                </a:solidFill>
              </a:rPr>
              <a:t>  “old person’s disease”</a:t>
            </a:r>
          </a:p>
          <a:p>
            <a:endParaRPr lang="en-US" sz="2400" dirty="0">
              <a:solidFill>
                <a:srgbClr val="000000"/>
              </a:solidFill>
            </a:endParaRPr>
          </a:p>
          <a:p>
            <a:pPr>
              <a:buFont typeface="Arial"/>
              <a:buChar char="•"/>
            </a:pPr>
            <a:endParaRPr lang="en-US" sz="2400" dirty="0">
              <a:solidFill>
                <a:srgbClr val="595959"/>
              </a:solidFill>
            </a:endParaRPr>
          </a:p>
          <a:p>
            <a:endParaRPr lang="en-US" sz="2400" dirty="0">
              <a:solidFill>
                <a:srgbClr val="595959"/>
              </a:solidFill>
            </a:endParaRPr>
          </a:p>
          <a:p>
            <a:endParaRPr lang="en-US" sz="2400" dirty="0">
              <a:solidFill>
                <a:srgbClr val="595959"/>
              </a:solidFill>
            </a:endParaRPr>
          </a:p>
          <a:p>
            <a:pPr lvl="1">
              <a:buFont typeface="Arial"/>
              <a:buChar char="•"/>
            </a:pPr>
            <a:endParaRPr lang="en-US" sz="2400" dirty="0">
              <a:solidFill>
                <a:srgbClr val="595959"/>
              </a:solidFill>
            </a:endParaRPr>
          </a:p>
          <a:p>
            <a:pPr lvl="2"/>
            <a:r>
              <a:rPr lang="en-US" sz="2400" dirty="0">
                <a:solidFill>
                  <a:srgbClr val="595959"/>
                </a:solidFill>
              </a:rPr>
              <a:t>  </a:t>
            </a:r>
            <a:endParaRPr lang="en-US" sz="2400" dirty="0">
              <a:solidFill>
                <a:srgbClr val="464646"/>
              </a:solidFill>
            </a:endParaRPr>
          </a:p>
          <a:p>
            <a:r>
              <a:rPr lang="en-US" sz="2400" dirty="0">
                <a:solidFill>
                  <a:srgbClr val="464646"/>
                </a:solidFill>
              </a:rPr>
              <a:t> </a:t>
            </a:r>
          </a:p>
          <a:p>
            <a:pPr>
              <a:buFont typeface="Arial"/>
              <a:buChar char="•"/>
            </a:pPr>
            <a:endParaRPr lang="en-US" sz="2400" dirty="0">
              <a:solidFill>
                <a:srgbClr val="464646"/>
              </a:solidFill>
            </a:endParaRPr>
          </a:p>
        </p:txBody>
      </p:sp>
      <p:sp>
        <p:nvSpPr>
          <p:cNvPr id="15" name="TextBox 14"/>
          <p:cNvSpPr txBox="1"/>
          <p:nvPr/>
        </p:nvSpPr>
        <p:spPr>
          <a:xfrm>
            <a:off x="5466711" y="5814628"/>
            <a:ext cx="3220089" cy="230832"/>
          </a:xfrm>
          <a:prstGeom prst="rect">
            <a:avLst/>
          </a:prstGeom>
          <a:noFill/>
        </p:spPr>
        <p:txBody>
          <a:bodyPr wrap="square" rtlCol="0">
            <a:spAutoFit/>
          </a:bodyPr>
          <a:lstStyle/>
          <a:p>
            <a:r>
              <a:rPr lang="en-US" sz="900" dirty="0"/>
              <a:t>Source: 2021 Alzheimer’s Disease Facts and Figures</a:t>
            </a:r>
          </a:p>
        </p:txBody>
      </p:sp>
      <p:pic>
        <p:nvPicPr>
          <p:cNvPr id="17" name="Picture 16" descr="AdvocacyAdd_slide01.jpg"/>
          <p:cNvPicPr>
            <a:picLocks noChangeAspect="1"/>
          </p:cNvPicPr>
          <p:nvPr/>
        </p:nvPicPr>
        <p:blipFill>
          <a:blip r:embed="rId3"/>
          <a:stretch>
            <a:fillRect/>
          </a:stretch>
        </p:blipFill>
        <p:spPr>
          <a:xfrm>
            <a:off x="5705114" y="3865798"/>
            <a:ext cx="2531139" cy="1898354"/>
          </a:xfrm>
          <a:prstGeom prst="rect">
            <a:avLst/>
          </a:prstGeom>
        </p:spPr>
      </p:pic>
      <p:sp>
        <p:nvSpPr>
          <p:cNvPr id="6" name="TextBox 5"/>
          <p:cNvSpPr txBox="1"/>
          <p:nvPr/>
        </p:nvSpPr>
        <p:spPr>
          <a:xfrm>
            <a:off x="589333" y="655712"/>
            <a:ext cx="273933" cy="984885"/>
          </a:xfrm>
          <a:prstGeom prst="rect">
            <a:avLst/>
          </a:prstGeom>
          <a:noFill/>
        </p:spPr>
        <p:txBody>
          <a:bodyPr wrap="none" rtlCol="0">
            <a:spAutoFit/>
          </a:bodyPr>
          <a:lstStyle/>
          <a:p>
            <a:endParaRPr lang="en-US" sz="4000" b="1" dirty="0">
              <a:solidFill>
                <a:schemeClr val="tx1">
                  <a:lumMod val="50000"/>
                  <a:lumOff val="50000"/>
                </a:schemeClr>
              </a:solidFill>
            </a:endParaRPr>
          </a:p>
          <a:p>
            <a:endParaRPr lang="en-US" dirty="0">
              <a:solidFill>
                <a:schemeClr val="tx2">
                  <a:lumMod val="60000"/>
                  <a:lumOff val="40000"/>
                </a:schemeClr>
              </a:solidFill>
            </a:endParaRPr>
          </a:p>
        </p:txBody>
      </p:sp>
      <p:sp>
        <p:nvSpPr>
          <p:cNvPr id="7" name="TextBox 6"/>
          <p:cNvSpPr txBox="1"/>
          <p:nvPr/>
        </p:nvSpPr>
        <p:spPr>
          <a:xfrm>
            <a:off x="448225" y="433916"/>
            <a:ext cx="6046918" cy="523220"/>
          </a:xfrm>
          <a:prstGeom prst="rect">
            <a:avLst/>
          </a:prstGeom>
          <a:noFill/>
        </p:spPr>
        <p:txBody>
          <a:bodyPr wrap="square" rtlCol="0">
            <a:spAutoFit/>
          </a:bodyPr>
          <a:lstStyle/>
          <a:p>
            <a:r>
              <a:rPr lang="en-US" sz="2800" b="1" dirty="0">
                <a:solidFill>
                  <a:srgbClr val="7F7F7F"/>
                </a:solidFill>
              </a:rPr>
              <a:t>Alzheimer’s in the United States  </a:t>
            </a:r>
          </a:p>
        </p:txBody>
      </p:sp>
      <p:pic>
        <p:nvPicPr>
          <p:cNvPr id="9" name="Picture 8">
            <a:extLst>
              <a:ext uri="{FF2B5EF4-FFF2-40B4-BE49-F238E27FC236}">
                <a16:creationId xmlns:a16="http://schemas.microsoft.com/office/drawing/2014/main" id="{3DE8A72D-94FB-0C46-A232-EEFF424D4305}"/>
              </a:ext>
            </a:extLst>
          </p:cNvPr>
          <p:cNvPicPr>
            <a:picLocks noChangeAspect="1"/>
          </p:cNvPicPr>
          <p:nvPr/>
        </p:nvPicPr>
        <p:blipFill>
          <a:blip r:embed="rId4"/>
          <a:stretch>
            <a:fillRect/>
          </a:stretch>
        </p:blipFill>
        <p:spPr>
          <a:xfrm>
            <a:off x="6970684" y="6095937"/>
            <a:ext cx="1716116" cy="697172"/>
          </a:xfrm>
          <a:prstGeom prst="rect">
            <a:avLst/>
          </a:prstGeom>
        </p:spPr>
      </p:pic>
    </p:spTree>
    <p:extLst>
      <p:ext uri="{BB962C8B-B14F-4D97-AF65-F5344CB8AC3E}">
        <p14:creationId xmlns:p14="http://schemas.microsoft.com/office/powerpoint/2010/main" val="417402193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Alzheimer’s is a Progressive Disease</a:t>
            </a:r>
          </a:p>
        </p:txBody>
      </p:sp>
      <p:pic>
        <p:nvPicPr>
          <p:cNvPr id="3" name="Picture 2" descr="Picture3.png"/>
          <p:cNvPicPr>
            <a:picLocks noChangeAspect="1"/>
          </p:cNvPicPr>
          <p:nvPr/>
        </p:nvPicPr>
        <p:blipFill>
          <a:blip r:embed="rId3"/>
          <a:stretch>
            <a:fillRect/>
          </a:stretch>
        </p:blipFill>
        <p:spPr>
          <a:xfrm>
            <a:off x="2864152" y="1243877"/>
            <a:ext cx="3664472" cy="1740624"/>
          </a:xfrm>
          <a:prstGeom prst="rect">
            <a:avLst/>
          </a:prstGeom>
        </p:spPr>
      </p:pic>
      <p:sp>
        <p:nvSpPr>
          <p:cNvPr id="5" name="TextBox 4"/>
          <p:cNvSpPr txBox="1"/>
          <p:nvPr/>
        </p:nvSpPr>
        <p:spPr>
          <a:xfrm>
            <a:off x="1572381" y="3361035"/>
            <a:ext cx="5999238" cy="73866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400" dirty="0"/>
              <a:t>  </a:t>
            </a:r>
            <a:r>
              <a:rPr lang="en-US" dirty="0"/>
              <a:t>Progression from mild impairment </a:t>
            </a:r>
          </a:p>
          <a:p>
            <a:pPr algn="ctr"/>
            <a:r>
              <a:rPr lang="en-US" dirty="0"/>
              <a:t>to final stages can take 4-to-20 years.</a:t>
            </a:r>
          </a:p>
        </p:txBody>
      </p:sp>
      <p:sp>
        <p:nvSpPr>
          <p:cNvPr id="6" name="TextBox 5"/>
          <p:cNvSpPr txBox="1"/>
          <p:nvPr/>
        </p:nvSpPr>
        <p:spPr>
          <a:xfrm>
            <a:off x="457200" y="4116917"/>
            <a:ext cx="8411633" cy="1938992"/>
          </a:xfrm>
          <a:prstGeom prst="rect">
            <a:avLst/>
          </a:prstGeom>
          <a:noFill/>
        </p:spPr>
        <p:txBody>
          <a:bodyPr wrap="square" rtlCol="0">
            <a:spAutoFit/>
          </a:bodyPr>
          <a:lstStyle/>
          <a:p>
            <a:pPr algn="ctr"/>
            <a:r>
              <a:rPr lang="en-US" sz="1600" dirty="0"/>
              <a:t>This means that </a:t>
            </a:r>
            <a:r>
              <a:rPr lang="en-US" sz="1600" dirty="0">
                <a:solidFill>
                  <a:schemeClr val="accent1"/>
                </a:solidFill>
              </a:rPr>
              <a:t>those in the early-to-middle stages are able to </a:t>
            </a:r>
          </a:p>
          <a:p>
            <a:pPr algn="ctr"/>
            <a:r>
              <a:rPr lang="en-US" sz="1600" dirty="0"/>
              <a:t>shop, participate, worship, travel, play, handle business transactions, </a:t>
            </a:r>
          </a:p>
          <a:p>
            <a:pPr algn="ctr"/>
            <a:r>
              <a:rPr lang="en-US" sz="1600" dirty="0"/>
              <a:t>and enjoy fairly full social lives for much longer than society acknowledges. </a:t>
            </a:r>
          </a:p>
          <a:p>
            <a:pPr algn="ctr"/>
            <a:endParaRPr lang="en-US" dirty="0"/>
          </a:p>
          <a:p>
            <a:pPr algn="ctr"/>
            <a:endParaRPr lang="en-US" dirty="0"/>
          </a:p>
          <a:p>
            <a:pPr algn="ctr"/>
            <a:r>
              <a:rPr lang="en-US" b="1" dirty="0">
                <a:ln>
                  <a:solidFill>
                    <a:srgbClr val="2DA2BF"/>
                  </a:solidFill>
                </a:ln>
                <a:solidFill>
                  <a:schemeClr val="accent1"/>
                </a:solidFill>
              </a:rPr>
              <a:t>Dementia Friendly America focuses on helping people in early-to-mid stages stay engaged in the community for as long as is possible.</a:t>
            </a:r>
            <a:r>
              <a:rPr lang="en-US" b="1" dirty="0">
                <a:solidFill>
                  <a:schemeClr val="accent1"/>
                </a:solidFill>
              </a:rPr>
              <a:t> </a:t>
            </a:r>
          </a:p>
        </p:txBody>
      </p:sp>
      <p:pic>
        <p:nvPicPr>
          <p:cNvPr id="8" name="Picture 7">
            <a:extLst>
              <a:ext uri="{FF2B5EF4-FFF2-40B4-BE49-F238E27FC236}">
                <a16:creationId xmlns:a16="http://schemas.microsoft.com/office/drawing/2014/main" id="{49475EE1-D2C9-C947-ABD6-6BC4DAEFE8A1}"/>
              </a:ext>
            </a:extLst>
          </p:cNvPr>
          <p:cNvPicPr>
            <a:picLocks noChangeAspect="1"/>
          </p:cNvPicPr>
          <p:nvPr/>
        </p:nvPicPr>
        <p:blipFill>
          <a:blip r:embed="rId4"/>
          <a:stretch>
            <a:fillRect/>
          </a:stretch>
        </p:blipFill>
        <p:spPr>
          <a:xfrm>
            <a:off x="6970684" y="6095937"/>
            <a:ext cx="1716116" cy="697172"/>
          </a:xfrm>
          <a:prstGeom prst="rect">
            <a:avLst/>
          </a:prstGeom>
        </p:spPr>
      </p:pic>
    </p:spTree>
    <p:extLst>
      <p:ext uri="{BB962C8B-B14F-4D97-AF65-F5344CB8AC3E}">
        <p14:creationId xmlns:p14="http://schemas.microsoft.com/office/powerpoint/2010/main" val="337876714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nvSpPr>
        <p:spPr>
          <a:xfrm>
            <a:off x="498036" y="3246262"/>
            <a:ext cx="8147929" cy="2455199"/>
          </a:xfrm>
          <a:prstGeom prst="rect">
            <a:avLst/>
          </a:prstGeom>
        </p:spPr>
        <p:txBody>
          <a:bodyPr vert="horz" lIns="91440" rIns="91440" anchor="t">
            <a:normAutofit/>
          </a:bodyPr>
          <a:lstStyle>
            <a:lvl1pPr marL="0" indent="0" algn="l" rtl="0" eaLnBrk="1" latinLnBrk="0" hangingPunct="1">
              <a:spcBef>
                <a:spcPts val="400"/>
              </a:spcBef>
              <a:spcAft>
                <a:spcPts val="0"/>
              </a:spcAft>
              <a:buClr>
                <a:schemeClr val="accent1"/>
              </a:buClr>
              <a:buSzPct val="68000"/>
              <a:buFont typeface="Wingdings 3"/>
              <a:buNone/>
              <a:defRPr kumimoji="0" sz="23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None/>
              <a:defRPr kumimoji="0" sz="1800" kern="1200">
                <a:solidFill>
                  <a:schemeClr val="tx1">
                    <a:tint val="75000"/>
                  </a:schemeClr>
                </a:solidFill>
                <a:latin typeface="+mn-lt"/>
                <a:ea typeface="+mn-ea"/>
                <a:cs typeface="+mn-cs"/>
              </a:defRPr>
            </a:lvl2pPr>
            <a:lvl3pPr marL="859536" indent="-228600" algn="l" rtl="0" eaLnBrk="1" latinLnBrk="0" hangingPunct="1">
              <a:spcBef>
                <a:spcPts val="350"/>
              </a:spcBef>
              <a:buClr>
                <a:schemeClr val="accent2"/>
              </a:buClr>
              <a:buSzPct val="100000"/>
              <a:buFont typeface="Wingdings 2"/>
              <a:buNone/>
              <a:defRPr kumimoji="0" sz="1600" kern="1200">
                <a:solidFill>
                  <a:schemeClr val="tx1">
                    <a:tint val="75000"/>
                  </a:schemeClr>
                </a:solidFill>
                <a:latin typeface="+mn-lt"/>
                <a:ea typeface="+mn-ea"/>
                <a:cs typeface="+mn-cs"/>
              </a:defRPr>
            </a:lvl3pPr>
            <a:lvl4pPr marL="1143000" indent="-228600" algn="l" rtl="0" eaLnBrk="1" latinLnBrk="0" hangingPunct="1">
              <a:spcBef>
                <a:spcPts val="350"/>
              </a:spcBef>
              <a:buClr>
                <a:schemeClr val="accent2"/>
              </a:buClr>
              <a:buFont typeface="Wingdings 2"/>
              <a:buNone/>
              <a:defRPr kumimoji="0" sz="1400" kern="1200">
                <a:solidFill>
                  <a:schemeClr val="tx1">
                    <a:tint val="75000"/>
                  </a:schemeClr>
                </a:solidFill>
                <a:latin typeface="+mn-lt"/>
                <a:ea typeface="+mn-ea"/>
                <a:cs typeface="+mn-cs"/>
              </a:defRPr>
            </a:lvl4pPr>
            <a:lvl5pPr marL="1371600" indent="-228600" algn="l" rtl="0" eaLnBrk="1" latinLnBrk="0" hangingPunct="1">
              <a:spcBef>
                <a:spcPts val="350"/>
              </a:spcBef>
              <a:buClr>
                <a:schemeClr val="accent2"/>
              </a:buClr>
              <a:buFont typeface="Wingdings 2"/>
              <a:buNone/>
              <a:defRPr kumimoji="0" sz="1400" kern="1200">
                <a:solidFill>
                  <a:schemeClr val="tx1">
                    <a:tint val="75000"/>
                  </a:schemeClr>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endParaRPr lang="en-US" dirty="0">
              <a:solidFill>
                <a:schemeClr val="tx1">
                  <a:lumMod val="65000"/>
                  <a:lumOff val="35000"/>
                </a:schemeClr>
              </a:solidFill>
            </a:endParaRPr>
          </a:p>
          <a:p>
            <a:r>
              <a:rPr lang="en-US" dirty="0">
                <a:solidFill>
                  <a:schemeClr val="tx1">
                    <a:lumMod val="65000"/>
                    <a:lumOff val="35000"/>
                  </a:schemeClr>
                </a:solidFill>
              </a:rPr>
              <a:t>In 2050, the number of those 65 &amp; older in the U.S.</a:t>
            </a:r>
          </a:p>
          <a:p>
            <a:r>
              <a:rPr lang="en-US" dirty="0">
                <a:solidFill>
                  <a:schemeClr val="tx1">
                    <a:lumMod val="65000"/>
                    <a:lumOff val="35000"/>
                  </a:schemeClr>
                </a:solidFill>
              </a:rPr>
              <a:t>with Alzheimer’s is </a:t>
            </a:r>
            <a:r>
              <a:rPr lang="en-US" b="1" dirty="0">
                <a:solidFill>
                  <a:schemeClr val="accent1"/>
                </a:solidFill>
              </a:rPr>
              <a:t>projected to be almost 13 million</a:t>
            </a:r>
          </a:p>
        </p:txBody>
      </p:sp>
      <p:sp>
        <p:nvSpPr>
          <p:cNvPr id="7" name="TextBox 6"/>
          <p:cNvSpPr txBox="1"/>
          <p:nvPr/>
        </p:nvSpPr>
        <p:spPr>
          <a:xfrm>
            <a:off x="5074003" y="5884002"/>
            <a:ext cx="4287659"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t>Source: 2021 Alzheimer’s Disease Facts and Figures</a:t>
            </a:r>
          </a:p>
        </p:txBody>
      </p:sp>
      <p:sp>
        <p:nvSpPr>
          <p:cNvPr id="8" name="TextBox 7"/>
          <p:cNvSpPr txBox="1"/>
          <p:nvPr/>
        </p:nvSpPr>
        <p:spPr>
          <a:xfrm>
            <a:off x="498035" y="586683"/>
            <a:ext cx="8057241"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solidFill>
                  <a:schemeClr val="tx1">
                    <a:lumMod val="65000"/>
                    <a:lumOff val="35000"/>
                  </a:schemeClr>
                </a:solidFill>
              </a:rPr>
              <a:t>Alzheimer’s is America’s Most Costly Disease</a:t>
            </a:r>
          </a:p>
        </p:txBody>
      </p:sp>
      <p:sp>
        <p:nvSpPr>
          <p:cNvPr id="10" name="TextBox 9"/>
          <p:cNvSpPr txBox="1"/>
          <p:nvPr/>
        </p:nvSpPr>
        <p:spPr>
          <a:xfrm>
            <a:off x="498037" y="1828008"/>
            <a:ext cx="4190434" cy="110799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rgbClr val="1FAECD"/>
                </a:solidFill>
              </a:rPr>
              <a:t>Unless there is a medical breakthrough…</a:t>
            </a:r>
          </a:p>
          <a:p>
            <a:endParaRPr lang="en-US" dirty="0"/>
          </a:p>
        </p:txBody>
      </p:sp>
      <p:sp>
        <p:nvSpPr>
          <p:cNvPr id="11" name="TextBox 10"/>
          <p:cNvSpPr txBox="1"/>
          <p:nvPr/>
        </p:nvSpPr>
        <p:spPr>
          <a:xfrm>
            <a:off x="1926166" y="4638570"/>
            <a:ext cx="5291667" cy="1154162"/>
          </a:xfrm>
          <a:prstGeom prst="rect">
            <a:avLst/>
          </a:prstGeom>
          <a:solidFill>
            <a:schemeClr val="accent5">
              <a:lumMod val="20000"/>
              <a:lumOff val="80000"/>
            </a:schemeClr>
          </a:solidFill>
        </p:spPr>
        <p:txBody>
          <a:bodyPr wrap="square" rtlCol="0">
            <a:spAutoFit/>
          </a:bodyPr>
          <a:lstStyle/>
          <a:p>
            <a:r>
              <a:rPr lang="en-US" sz="2300" i="1" dirty="0"/>
              <a:t>Alzheimer’s care costs in 2050 could rise to $1.1 trillion from $355 billion in 2021.</a:t>
            </a:r>
          </a:p>
        </p:txBody>
      </p:sp>
      <p:pic>
        <p:nvPicPr>
          <p:cNvPr id="12" name="Picture 11" descr="cashmsn-compressed.jpg"/>
          <p:cNvPicPr>
            <a:picLocks noChangeAspect="1"/>
          </p:cNvPicPr>
          <p:nvPr/>
        </p:nvPicPr>
        <p:blipFill>
          <a:blip r:embed="rId3"/>
          <a:stretch>
            <a:fillRect/>
          </a:stretch>
        </p:blipFill>
        <p:spPr>
          <a:xfrm>
            <a:off x="4358307" y="1214397"/>
            <a:ext cx="3925260" cy="2156165"/>
          </a:xfrm>
          <a:prstGeom prst="rect">
            <a:avLst/>
          </a:prstGeom>
        </p:spPr>
      </p:pic>
      <p:pic>
        <p:nvPicPr>
          <p:cNvPr id="13" name="Picture 12">
            <a:extLst>
              <a:ext uri="{FF2B5EF4-FFF2-40B4-BE49-F238E27FC236}">
                <a16:creationId xmlns:a16="http://schemas.microsoft.com/office/drawing/2014/main" id="{F44B2FAF-DC73-DB41-B076-20B3C67E4A6A}"/>
              </a:ext>
            </a:extLst>
          </p:cNvPr>
          <p:cNvPicPr>
            <a:picLocks noChangeAspect="1"/>
          </p:cNvPicPr>
          <p:nvPr/>
        </p:nvPicPr>
        <p:blipFill>
          <a:blip r:embed="rId4"/>
          <a:stretch>
            <a:fillRect/>
          </a:stretch>
        </p:blipFill>
        <p:spPr>
          <a:xfrm>
            <a:off x="6970684" y="6095937"/>
            <a:ext cx="1716116" cy="697172"/>
          </a:xfrm>
          <a:prstGeom prst="rect">
            <a:avLst/>
          </a:prstGeom>
        </p:spPr>
      </p:pic>
    </p:spTree>
    <p:extLst>
      <p:ext uri="{BB962C8B-B14F-4D97-AF65-F5344CB8AC3E}">
        <p14:creationId xmlns:p14="http://schemas.microsoft.com/office/powerpoint/2010/main" val="426066410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5159502"/>
          </a:xfrm>
        </p:spPr>
        <p:txBody>
          <a:bodyPr>
            <a:normAutofit fontScale="92500" lnSpcReduction="10000"/>
          </a:bodyPr>
          <a:lstStyle/>
          <a:p>
            <a:r>
              <a:rPr lang="en-US" sz="2162" dirty="0">
                <a:solidFill>
                  <a:srgbClr val="000000"/>
                </a:solidFill>
              </a:rPr>
              <a:t>25% of that group also is part of the sandwich generation: working fulltime while also caring for kids AND parents or other adults</a:t>
            </a:r>
          </a:p>
          <a:p>
            <a:endParaRPr lang="en-US" sz="2400" i="1" dirty="0">
              <a:solidFill>
                <a:srgbClr val="595959"/>
              </a:solidFill>
            </a:endParaRPr>
          </a:p>
          <a:p>
            <a:pPr>
              <a:buNone/>
            </a:pPr>
            <a:r>
              <a:rPr lang="en-US" sz="2400" i="1" dirty="0">
                <a:solidFill>
                  <a:srgbClr val="595959"/>
                </a:solidFill>
              </a:rPr>
              <a:t>                                     </a:t>
            </a:r>
          </a:p>
          <a:p>
            <a:pPr>
              <a:buNone/>
            </a:pPr>
            <a:endParaRPr lang="en-US" sz="2400" i="1" dirty="0">
              <a:solidFill>
                <a:srgbClr val="FF6600"/>
              </a:solidFill>
            </a:endParaRPr>
          </a:p>
          <a:p>
            <a:pPr>
              <a:buNone/>
            </a:pPr>
            <a:endParaRPr lang="en-US" sz="2400" i="1" dirty="0">
              <a:solidFill>
                <a:srgbClr val="FF6600"/>
              </a:solidFill>
            </a:endParaRPr>
          </a:p>
          <a:p>
            <a:pPr>
              <a:buNone/>
            </a:pPr>
            <a:endParaRPr lang="en-US" sz="2400" i="1" dirty="0">
              <a:solidFill>
                <a:srgbClr val="FF6600"/>
              </a:solidFill>
            </a:endParaRPr>
          </a:p>
          <a:p>
            <a:pPr>
              <a:buNone/>
            </a:pPr>
            <a:endParaRPr lang="en-US" sz="2400" i="1" dirty="0">
              <a:solidFill>
                <a:srgbClr val="FF6600"/>
              </a:solidFill>
            </a:endParaRPr>
          </a:p>
          <a:p>
            <a:pPr>
              <a:buNone/>
            </a:pPr>
            <a:endParaRPr lang="en-US" sz="2400" i="1" dirty="0">
              <a:solidFill>
                <a:srgbClr val="FF6600"/>
              </a:solidFill>
            </a:endParaRPr>
          </a:p>
          <a:p>
            <a:pPr>
              <a:buNone/>
            </a:pPr>
            <a:r>
              <a:rPr lang="en-US" sz="1946" i="1" dirty="0">
                <a:solidFill>
                  <a:srgbClr val="FF6600"/>
                </a:solidFill>
              </a:rPr>
              <a:t>     </a:t>
            </a:r>
          </a:p>
          <a:p>
            <a:pPr>
              <a:buNone/>
            </a:pPr>
            <a:r>
              <a:rPr lang="en-US" sz="1600" i="1" dirty="0">
                <a:solidFill>
                  <a:srgbClr val="FF6600"/>
                </a:solidFill>
              </a:rPr>
              <a:t>      </a:t>
            </a:r>
            <a:r>
              <a:rPr lang="en-US" sz="1600" dirty="0">
                <a:solidFill>
                  <a:srgbClr val="FF6600"/>
                </a:solidFill>
              </a:rPr>
              <a:t>Caring for family members with dementia is so demanding and stressful: </a:t>
            </a:r>
          </a:p>
          <a:p>
            <a:pPr>
              <a:buNone/>
            </a:pPr>
            <a:r>
              <a:rPr lang="en-US" sz="1600" dirty="0">
                <a:solidFill>
                  <a:srgbClr val="FF6600"/>
                </a:solidFill>
              </a:rPr>
              <a:t>		57% go to work late, leave early or need extra time off</a:t>
            </a:r>
          </a:p>
          <a:p>
            <a:pPr>
              <a:buNone/>
            </a:pPr>
            <a:r>
              <a:rPr lang="en-US" sz="1600" dirty="0">
                <a:solidFill>
                  <a:srgbClr val="FF6600"/>
                </a:solidFill>
              </a:rPr>
              <a:t>      	18% leave fulltime careers for part-time jobs; </a:t>
            </a:r>
          </a:p>
          <a:p>
            <a:pPr>
              <a:buNone/>
            </a:pPr>
            <a:r>
              <a:rPr lang="en-US" sz="1600" dirty="0">
                <a:solidFill>
                  <a:srgbClr val="FF6600"/>
                </a:solidFill>
              </a:rPr>
              <a:t>		  9% ultimately quit working. </a:t>
            </a:r>
          </a:p>
          <a:p>
            <a:pPr>
              <a:buNone/>
            </a:pPr>
            <a:r>
              <a:rPr lang="en-US" sz="1946" i="1" dirty="0">
                <a:solidFill>
                  <a:srgbClr val="FF6600"/>
                </a:solidFill>
              </a:rPr>
              <a:t>					</a:t>
            </a:r>
          </a:p>
        </p:txBody>
      </p:sp>
      <p:sp>
        <p:nvSpPr>
          <p:cNvPr id="3" name="Title 2"/>
          <p:cNvSpPr>
            <a:spLocks noGrp="1"/>
          </p:cNvSpPr>
          <p:nvPr>
            <p:ph type="title"/>
          </p:nvPr>
        </p:nvSpPr>
        <p:spPr>
          <a:xfrm>
            <a:off x="349250" y="223594"/>
            <a:ext cx="8445500" cy="1143000"/>
          </a:xfrm>
        </p:spPr>
        <p:txBody>
          <a:bodyPr>
            <a:normAutofit/>
          </a:bodyPr>
          <a:lstStyle/>
          <a:p>
            <a:r>
              <a:rPr lang="en-US" sz="2800" dirty="0"/>
              <a:t>Did You Know the Entire Family is Affected?</a:t>
            </a:r>
            <a:br>
              <a:rPr lang="en-US" sz="2800" dirty="0"/>
            </a:br>
            <a:r>
              <a:rPr lang="en-US" sz="2400" dirty="0">
                <a:solidFill>
                  <a:schemeClr val="accent1"/>
                </a:solidFill>
              </a:rPr>
              <a:t>83% of Caregivers are Unpaid Family or Friends</a:t>
            </a:r>
          </a:p>
        </p:txBody>
      </p:sp>
      <p:pic>
        <p:nvPicPr>
          <p:cNvPr id="4" name="Picture 3" descr="200449325-001.jpg"/>
          <p:cNvPicPr>
            <a:picLocks noChangeAspect="1"/>
          </p:cNvPicPr>
          <p:nvPr/>
        </p:nvPicPr>
        <p:blipFill>
          <a:blip r:embed="rId3"/>
          <a:stretch>
            <a:fillRect/>
          </a:stretch>
        </p:blipFill>
        <p:spPr>
          <a:xfrm>
            <a:off x="1068918" y="2382146"/>
            <a:ext cx="3989916" cy="2659945"/>
          </a:xfrm>
          <a:prstGeom prst="rect">
            <a:avLst/>
          </a:prstGeom>
        </p:spPr>
      </p:pic>
      <p:sp>
        <p:nvSpPr>
          <p:cNvPr id="7" name="TextBox 6"/>
          <p:cNvSpPr txBox="1"/>
          <p:nvPr/>
        </p:nvSpPr>
        <p:spPr>
          <a:xfrm>
            <a:off x="5334000" y="2682662"/>
            <a:ext cx="3352800" cy="2031325"/>
          </a:xfrm>
          <a:prstGeom prst="rect">
            <a:avLst/>
          </a:prstGeom>
          <a:noFill/>
          <a:ln>
            <a:solidFill>
              <a:srgbClr val="2DA2BF"/>
            </a:solidFill>
          </a:ln>
        </p:spPr>
        <p:txBody>
          <a:bodyPr wrap="square" rtlCol="0">
            <a:spAutoFit/>
          </a:bodyPr>
          <a:lstStyle/>
          <a:p>
            <a:endParaRPr lang="en-US" dirty="0"/>
          </a:p>
          <a:p>
            <a:r>
              <a:rPr lang="en-US" dirty="0"/>
              <a:t>An overall average of about </a:t>
            </a:r>
            <a:r>
              <a:rPr lang="en-US" dirty="0">
                <a:solidFill>
                  <a:srgbClr val="EB641B"/>
                </a:solidFill>
              </a:rPr>
              <a:t>two</a:t>
            </a:r>
            <a:r>
              <a:rPr lang="en-US" dirty="0"/>
              <a:t> people provide care for a person with Alzheimer’s or other dementia. </a:t>
            </a:r>
          </a:p>
          <a:p>
            <a:endParaRPr lang="en-US" dirty="0"/>
          </a:p>
          <a:p>
            <a:endParaRPr lang="en-US" dirty="0"/>
          </a:p>
        </p:txBody>
      </p:sp>
      <p:sp>
        <p:nvSpPr>
          <p:cNvPr id="9" name="Rectangle 8"/>
          <p:cNvSpPr/>
          <p:nvPr/>
        </p:nvSpPr>
        <p:spPr>
          <a:xfrm>
            <a:off x="4222750" y="5890096"/>
            <a:ext cx="4464050" cy="230832"/>
          </a:xfrm>
          <a:prstGeom prst="rect">
            <a:avLst/>
          </a:prstGeom>
        </p:spPr>
        <p:txBody>
          <a:bodyPr wrap="square">
            <a:spAutoFit/>
          </a:bodyPr>
          <a:lstStyle/>
          <a:p>
            <a:pPr algn="r"/>
            <a:r>
              <a:rPr lang="en-US" sz="900" dirty="0"/>
              <a:t>Source: 2021 Alzheimer’s Disease Facts and Figures</a:t>
            </a:r>
          </a:p>
        </p:txBody>
      </p:sp>
      <p:pic>
        <p:nvPicPr>
          <p:cNvPr id="8" name="Picture 7">
            <a:extLst>
              <a:ext uri="{FF2B5EF4-FFF2-40B4-BE49-F238E27FC236}">
                <a16:creationId xmlns:a16="http://schemas.microsoft.com/office/drawing/2014/main" id="{EAF04CF5-625B-694D-9503-4343F934A397}"/>
              </a:ext>
            </a:extLst>
          </p:cNvPr>
          <p:cNvPicPr>
            <a:picLocks noChangeAspect="1"/>
          </p:cNvPicPr>
          <p:nvPr/>
        </p:nvPicPr>
        <p:blipFill>
          <a:blip r:embed="rId4"/>
          <a:stretch>
            <a:fillRect/>
          </a:stretch>
        </p:blipFill>
        <p:spPr>
          <a:xfrm>
            <a:off x="6970684" y="6095937"/>
            <a:ext cx="1716116" cy="697172"/>
          </a:xfrm>
          <a:prstGeom prst="rect">
            <a:avLst/>
          </a:prstGeom>
        </p:spPr>
      </p:pic>
    </p:spTree>
    <p:extLst>
      <p:ext uri="{BB962C8B-B14F-4D97-AF65-F5344CB8AC3E}">
        <p14:creationId xmlns:p14="http://schemas.microsoft.com/office/powerpoint/2010/main" val="237154697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517467" cy="1143000"/>
          </a:xfrm>
        </p:spPr>
        <p:txBody>
          <a:bodyPr>
            <a:normAutofit/>
          </a:bodyPr>
          <a:lstStyle/>
          <a:p>
            <a:r>
              <a:rPr lang="en-US" sz="2800" dirty="0"/>
              <a:t>10 Signs of Alzheimer’s Disease</a:t>
            </a:r>
          </a:p>
        </p:txBody>
      </p:sp>
      <p:sp>
        <p:nvSpPr>
          <p:cNvPr id="3" name="TextBox 2"/>
          <p:cNvSpPr txBox="1"/>
          <p:nvPr/>
        </p:nvSpPr>
        <p:spPr>
          <a:xfrm>
            <a:off x="613833" y="1269999"/>
            <a:ext cx="6304643" cy="4447371"/>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457200" indent="-457200">
              <a:spcAft>
                <a:spcPts val="1800"/>
              </a:spcAft>
            </a:pPr>
            <a:r>
              <a:rPr lang="en-US" sz="1400" dirty="0">
                <a:solidFill>
                  <a:schemeClr val="tx1"/>
                </a:solidFill>
                <a:latin typeface="Verdana"/>
              </a:rPr>
              <a:t> 1.  Memory loss that disrupts daily life		</a:t>
            </a:r>
          </a:p>
          <a:p>
            <a:pPr marL="457200" indent="-457200">
              <a:spcAft>
                <a:spcPts val="1800"/>
              </a:spcAft>
            </a:pPr>
            <a:r>
              <a:rPr lang="en-US" sz="1400" dirty="0">
                <a:solidFill>
                  <a:schemeClr val="tx1"/>
                </a:solidFill>
                <a:latin typeface="Verdana"/>
              </a:rPr>
              <a:t> 2.  Challenges in planning or solving problems		</a:t>
            </a:r>
          </a:p>
          <a:p>
            <a:pPr marL="457200" indent="-457200">
              <a:spcAft>
                <a:spcPts val="1800"/>
              </a:spcAft>
            </a:pPr>
            <a:r>
              <a:rPr lang="en-US" sz="1400" dirty="0">
                <a:solidFill>
                  <a:schemeClr val="tx1"/>
                </a:solidFill>
                <a:latin typeface="Verdana"/>
              </a:rPr>
              <a:t> 3.  Difficulty completing familiar tasks at home, work or leisure</a:t>
            </a:r>
          </a:p>
          <a:p>
            <a:pPr marL="457200" indent="-457200">
              <a:spcAft>
                <a:spcPts val="1800"/>
              </a:spcAft>
            </a:pPr>
            <a:r>
              <a:rPr lang="en-US" sz="1400" dirty="0">
                <a:solidFill>
                  <a:schemeClr val="tx1"/>
                </a:solidFill>
                <a:latin typeface="Verdana"/>
              </a:rPr>
              <a:t> 4.  Confusion with time or place</a:t>
            </a:r>
          </a:p>
          <a:p>
            <a:pPr marL="457200" indent="-457200">
              <a:spcAft>
                <a:spcPts val="1800"/>
              </a:spcAft>
            </a:pPr>
            <a:r>
              <a:rPr lang="en-US" sz="1400" dirty="0">
                <a:solidFill>
                  <a:schemeClr val="tx1"/>
                </a:solidFill>
                <a:latin typeface="Verdana"/>
              </a:rPr>
              <a:t> 5.  Trouble understanding visual images and spatial relationships</a:t>
            </a:r>
          </a:p>
          <a:p>
            <a:pPr marL="457200" indent="-457200">
              <a:spcAft>
                <a:spcPts val="1800"/>
              </a:spcAft>
            </a:pPr>
            <a:r>
              <a:rPr lang="en-US" sz="1400" dirty="0">
                <a:solidFill>
                  <a:schemeClr val="tx1"/>
                </a:solidFill>
                <a:latin typeface="Verdana"/>
              </a:rPr>
              <a:t> 6.  New problems with words in speaking or writing</a:t>
            </a:r>
          </a:p>
          <a:p>
            <a:pPr marL="457200" indent="-457200">
              <a:spcAft>
                <a:spcPts val="1800"/>
              </a:spcAft>
            </a:pPr>
            <a:r>
              <a:rPr lang="en-US" sz="1400" dirty="0">
                <a:solidFill>
                  <a:schemeClr val="tx1"/>
                </a:solidFill>
                <a:latin typeface="Verdana"/>
              </a:rPr>
              <a:t> 7.  Misplacing things and losing the ability to retrace steps</a:t>
            </a:r>
          </a:p>
          <a:p>
            <a:pPr marL="457200" indent="-457200">
              <a:spcAft>
                <a:spcPts val="1800"/>
              </a:spcAft>
            </a:pPr>
            <a:r>
              <a:rPr lang="en-US" sz="1400" dirty="0">
                <a:solidFill>
                  <a:schemeClr val="tx1"/>
                </a:solidFill>
                <a:latin typeface="Verdana"/>
              </a:rPr>
              <a:t> 8.  Decreased or poor judgment</a:t>
            </a:r>
          </a:p>
          <a:p>
            <a:pPr marL="457200" indent="-457200">
              <a:spcAft>
                <a:spcPts val="1800"/>
              </a:spcAft>
            </a:pPr>
            <a:r>
              <a:rPr lang="en-US" sz="1400" dirty="0">
                <a:solidFill>
                  <a:schemeClr val="tx1"/>
                </a:solidFill>
                <a:latin typeface="Verdana"/>
              </a:rPr>
              <a:t> 9.  Withdrawal from work or social activities	</a:t>
            </a:r>
            <a:endParaRPr lang="en-US" sz="1400" i="1" dirty="0">
              <a:solidFill>
                <a:schemeClr val="tx1"/>
              </a:solidFill>
              <a:latin typeface="Verdana"/>
            </a:endParaRPr>
          </a:p>
          <a:p>
            <a:pPr marL="342900" indent="-342900">
              <a:spcAft>
                <a:spcPts val="1800"/>
              </a:spcAft>
            </a:pPr>
            <a:r>
              <a:rPr lang="en-US" sz="1400" dirty="0">
                <a:solidFill>
                  <a:schemeClr val="tx1"/>
                </a:solidFill>
                <a:latin typeface="Verdana"/>
              </a:rPr>
              <a:t>10. Changes in mood and personality</a:t>
            </a:r>
            <a:r>
              <a:rPr lang="en-US" dirty="0">
                <a:solidFill>
                  <a:srgbClr val="660066"/>
                </a:solidFill>
                <a:latin typeface="Verdana"/>
              </a:rPr>
              <a:t>	</a:t>
            </a:r>
            <a:endParaRPr lang="en-US" dirty="0"/>
          </a:p>
        </p:txBody>
      </p:sp>
      <p:sp>
        <p:nvSpPr>
          <p:cNvPr id="9" name="TextBox 8"/>
          <p:cNvSpPr txBox="1"/>
          <p:nvPr/>
        </p:nvSpPr>
        <p:spPr>
          <a:xfrm>
            <a:off x="4939393" y="5885334"/>
            <a:ext cx="1979083" cy="230832"/>
          </a:xfrm>
          <a:prstGeom prst="rect">
            <a:avLst/>
          </a:prstGeom>
          <a:noFill/>
        </p:spPr>
        <p:txBody>
          <a:bodyPr wrap="square" rtlCol="0">
            <a:spAutoFit/>
          </a:bodyPr>
          <a:lstStyle/>
          <a:p>
            <a:r>
              <a:rPr lang="en-US" sz="900" dirty="0"/>
              <a:t>Source: Alzheimer’s Association</a:t>
            </a:r>
          </a:p>
        </p:txBody>
      </p:sp>
      <p:pic>
        <p:nvPicPr>
          <p:cNvPr id="11" name="Picture 10" descr="brain-graphic.jpg"/>
          <p:cNvPicPr>
            <a:picLocks noChangeAspect="1"/>
          </p:cNvPicPr>
          <p:nvPr/>
        </p:nvPicPr>
        <p:blipFill>
          <a:blip r:embed="rId3"/>
          <a:stretch>
            <a:fillRect/>
          </a:stretch>
        </p:blipFill>
        <p:spPr>
          <a:xfrm>
            <a:off x="6707847" y="2177329"/>
            <a:ext cx="2123093" cy="2123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EDCEDF66-303D-E540-A9F4-A88A30F48A4B}"/>
              </a:ext>
            </a:extLst>
          </p:cNvPr>
          <p:cNvPicPr>
            <a:picLocks noChangeAspect="1"/>
          </p:cNvPicPr>
          <p:nvPr/>
        </p:nvPicPr>
        <p:blipFill>
          <a:blip r:embed="rId4"/>
          <a:stretch>
            <a:fillRect/>
          </a:stretch>
        </p:blipFill>
        <p:spPr>
          <a:xfrm>
            <a:off x="6970684" y="6095937"/>
            <a:ext cx="1716116" cy="697172"/>
          </a:xfrm>
          <a:prstGeom prst="rect">
            <a:avLst/>
          </a:prstGeom>
        </p:spPr>
      </p:pic>
    </p:spTree>
    <p:extLst>
      <p:ext uri="{BB962C8B-B14F-4D97-AF65-F5344CB8AC3E}">
        <p14:creationId xmlns:p14="http://schemas.microsoft.com/office/powerpoint/2010/main" val="259929673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302381" y="1615858"/>
            <a:ext cx="4039809" cy="3959881"/>
          </a:xfrm>
          <a:solidFill>
            <a:schemeClr val="accent1">
              <a:lumMod val="20000"/>
              <a:lumOff val="80000"/>
            </a:schemeClr>
          </a:solidFill>
          <a:ln w="53975" cap="rnd" cmpd="thinThick">
            <a:solidFill>
              <a:schemeClr val="accent1"/>
            </a:solidFill>
          </a:ln>
        </p:spPr>
        <p:style>
          <a:lnRef idx="1">
            <a:schemeClr val="accent6"/>
          </a:lnRef>
          <a:fillRef idx="2">
            <a:schemeClr val="accent6"/>
          </a:fillRef>
          <a:effectRef idx="1">
            <a:schemeClr val="accent6"/>
          </a:effectRef>
          <a:fontRef idx="minor">
            <a:schemeClr val="dk1"/>
          </a:fontRef>
        </p:style>
        <p:txBody>
          <a:bodyPr>
            <a:normAutofit lnSpcReduction="10000"/>
          </a:bodyPr>
          <a:lstStyle/>
          <a:p>
            <a:r>
              <a:rPr lang="en-US" sz="2400" dirty="0"/>
              <a:t>Alzheimer’s/Dementia Warning Signs</a:t>
            </a:r>
            <a:endParaRPr lang="en-US" sz="1600" dirty="0"/>
          </a:p>
          <a:p>
            <a:r>
              <a:rPr lang="en-US" sz="1600" dirty="0"/>
              <a:t>Poor judgment/decision making</a:t>
            </a:r>
          </a:p>
          <a:p>
            <a:pPr>
              <a:buNone/>
            </a:pPr>
            <a:endParaRPr lang="en-US" sz="1600" dirty="0"/>
          </a:p>
          <a:p>
            <a:r>
              <a:rPr lang="en-US" sz="1600" dirty="0"/>
              <a:t>Inability to manage a budget</a:t>
            </a:r>
          </a:p>
          <a:p>
            <a:pPr>
              <a:buNone/>
            </a:pPr>
            <a:endParaRPr lang="en-US" sz="1600" dirty="0"/>
          </a:p>
          <a:p>
            <a:r>
              <a:rPr lang="en-US" sz="1600" dirty="0"/>
              <a:t>Losing track of the date or season</a:t>
            </a:r>
          </a:p>
          <a:p>
            <a:pPr>
              <a:buNone/>
            </a:pPr>
            <a:endParaRPr lang="en-US" sz="1600" dirty="0"/>
          </a:p>
          <a:p>
            <a:r>
              <a:rPr lang="en-US" sz="1600" dirty="0"/>
              <a:t>Difficulty having a conversation</a:t>
            </a:r>
          </a:p>
          <a:p>
            <a:pPr>
              <a:buNone/>
            </a:pPr>
            <a:endParaRPr lang="en-US" sz="1600" dirty="0"/>
          </a:p>
          <a:p>
            <a:r>
              <a:rPr lang="en-US" sz="1600" dirty="0"/>
              <a:t>Misplacing things and being unable to retrace steps to find them</a:t>
            </a:r>
          </a:p>
        </p:txBody>
      </p:sp>
      <p:sp>
        <p:nvSpPr>
          <p:cNvPr id="9" name="Content Placeholder 8"/>
          <p:cNvSpPr>
            <a:spLocks noGrp="1"/>
          </p:cNvSpPr>
          <p:nvPr>
            <p:ph sz="half" idx="2"/>
          </p:nvPr>
        </p:nvSpPr>
        <p:spPr>
          <a:xfrm>
            <a:off x="4535714" y="1615858"/>
            <a:ext cx="4301369" cy="3959881"/>
          </a:xfrm>
          <a:solidFill>
            <a:schemeClr val="accent5">
              <a:lumMod val="20000"/>
              <a:lumOff val="80000"/>
            </a:schemeClr>
          </a:solidFill>
          <a:ln>
            <a:solidFill>
              <a:schemeClr val="accent5">
                <a:lumMod val="40000"/>
                <a:lumOff val="60000"/>
              </a:schemeClr>
            </a:solidFill>
          </a:ln>
        </p:spPr>
        <p:style>
          <a:lnRef idx="2">
            <a:schemeClr val="accent3"/>
          </a:lnRef>
          <a:fillRef idx="1">
            <a:schemeClr val="lt1"/>
          </a:fillRef>
          <a:effectRef idx="0">
            <a:schemeClr val="accent3"/>
          </a:effectRef>
          <a:fontRef idx="minor">
            <a:schemeClr val="dk1"/>
          </a:fontRef>
        </p:style>
        <p:txBody>
          <a:bodyPr>
            <a:normAutofit lnSpcReduction="10000"/>
          </a:bodyPr>
          <a:lstStyle/>
          <a:p>
            <a:r>
              <a:rPr lang="en-US" sz="2400" dirty="0"/>
              <a:t>Typical Aging Memory Issues</a:t>
            </a:r>
            <a:endParaRPr lang="en-US" sz="1600" dirty="0"/>
          </a:p>
          <a:p>
            <a:r>
              <a:rPr lang="en-US" sz="1600" dirty="0"/>
              <a:t>Making a bad decision once in a while</a:t>
            </a:r>
          </a:p>
          <a:p>
            <a:endParaRPr lang="en-US" sz="1600" dirty="0"/>
          </a:p>
          <a:p>
            <a:r>
              <a:rPr lang="en-US" sz="1600" dirty="0"/>
              <a:t>Missing a monthly payment</a:t>
            </a:r>
          </a:p>
          <a:p>
            <a:endParaRPr lang="en-US" sz="1600" dirty="0"/>
          </a:p>
          <a:p>
            <a:r>
              <a:rPr lang="en-US" sz="1600" dirty="0"/>
              <a:t>Forgetting the date/season; remembering it later</a:t>
            </a:r>
          </a:p>
          <a:p>
            <a:pPr>
              <a:buNone/>
            </a:pPr>
            <a:endParaRPr lang="en-US" sz="1600" dirty="0"/>
          </a:p>
          <a:p>
            <a:r>
              <a:rPr lang="en-US" sz="1600" dirty="0"/>
              <a:t>Sometimes forgetting which word to use</a:t>
            </a:r>
          </a:p>
          <a:p>
            <a:pPr>
              <a:buNone/>
            </a:pPr>
            <a:endParaRPr lang="en-US" sz="1600" dirty="0"/>
          </a:p>
          <a:p>
            <a:r>
              <a:rPr lang="en-US" sz="1600" dirty="0"/>
              <a:t>Losing things from time-to-time</a:t>
            </a:r>
          </a:p>
        </p:txBody>
      </p:sp>
      <p:sp>
        <p:nvSpPr>
          <p:cNvPr id="2" name="Title 1"/>
          <p:cNvSpPr>
            <a:spLocks noGrp="1"/>
          </p:cNvSpPr>
          <p:nvPr>
            <p:ph type="title"/>
          </p:nvPr>
        </p:nvSpPr>
        <p:spPr>
          <a:xfrm>
            <a:off x="457200" y="274638"/>
            <a:ext cx="8229600" cy="638291"/>
          </a:xfrm>
        </p:spPr>
        <p:txBody>
          <a:bodyPr>
            <a:normAutofit/>
          </a:bodyPr>
          <a:lstStyle/>
          <a:p>
            <a:r>
              <a:rPr lang="en-US" sz="2800" dirty="0"/>
              <a:t>Alzheimer’s vs. Typical Age-related Changes</a:t>
            </a:r>
          </a:p>
        </p:txBody>
      </p:sp>
      <p:sp>
        <p:nvSpPr>
          <p:cNvPr id="3" name="TextBox 2"/>
          <p:cNvSpPr txBox="1"/>
          <p:nvPr/>
        </p:nvSpPr>
        <p:spPr>
          <a:xfrm>
            <a:off x="457200" y="-55988"/>
            <a:ext cx="8377766" cy="1508105"/>
          </a:xfrm>
          <a:prstGeom prst="rect">
            <a:avLst/>
          </a:prstGeom>
          <a:noFill/>
        </p:spPr>
        <p:txBody>
          <a:bodyPr wrap="square" rtlCol="0">
            <a:spAutoFit/>
          </a:bodyPr>
          <a:lstStyle/>
          <a:p>
            <a:r>
              <a:rPr lang="en-US" b="1" dirty="0">
                <a:solidFill>
                  <a:srgbClr val="27292A"/>
                </a:solidFill>
                <a:latin typeface="Verdana"/>
              </a:rPr>
              <a:t>	</a:t>
            </a:r>
          </a:p>
          <a:p>
            <a:r>
              <a:rPr lang="en-US" b="1" i="1" dirty="0">
                <a:solidFill>
                  <a:srgbClr val="27292A"/>
                </a:solidFill>
                <a:latin typeface="Verdana"/>
              </a:rPr>
              <a:t>	</a:t>
            </a:r>
          </a:p>
          <a:p>
            <a:r>
              <a:rPr lang="en-US" b="1" i="1" dirty="0">
                <a:solidFill>
                  <a:srgbClr val="27292A"/>
                </a:solidFill>
                <a:latin typeface="Verdana"/>
              </a:rPr>
              <a:t>	</a:t>
            </a:r>
          </a:p>
          <a:p>
            <a:r>
              <a:rPr lang="en-US" sz="2000" b="1" dirty="0">
                <a:solidFill>
                  <a:srgbClr val="7030A0"/>
                </a:solidFill>
              </a:rPr>
              <a:t>Don’t immediately assume memory issues are dementia! </a:t>
            </a:r>
          </a:p>
          <a:p>
            <a:endParaRPr lang="en-US" dirty="0"/>
          </a:p>
        </p:txBody>
      </p:sp>
      <p:sp>
        <p:nvSpPr>
          <p:cNvPr id="10" name="Rectangle 9"/>
          <p:cNvSpPr/>
          <p:nvPr/>
        </p:nvSpPr>
        <p:spPr>
          <a:xfrm>
            <a:off x="5884333" y="5739480"/>
            <a:ext cx="2950633" cy="230832"/>
          </a:xfrm>
          <a:prstGeom prst="rect">
            <a:avLst/>
          </a:prstGeom>
        </p:spPr>
        <p:txBody>
          <a:bodyPr wrap="square">
            <a:spAutoFit/>
          </a:bodyPr>
          <a:lstStyle/>
          <a:p>
            <a:r>
              <a:rPr lang="en-US" sz="900" dirty="0"/>
              <a:t>Source: Alzheimer’s Association</a:t>
            </a:r>
          </a:p>
        </p:txBody>
      </p:sp>
      <p:pic>
        <p:nvPicPr>
          <p:cNvPr id="11" name="Picture 10">
            <a:extLst>
              <a:ext uri="{FF2B5EF4-FFF2-40B4-BE49-F238E27FC236}">
                <a16:creationId xmlns:a16="http://schemas.microsoft.com/office/drawing/2014/main" id="{161BCB2B-6F33-214E-A2E6-657C0C26574E}"/>
              </a:ext>
            </a:extLst>
          </p:cNvPr>
          <p:cNvPicPr>
            <a:picLocks noChangeAspect="1"/>
          </p:cNvPicPr>
          <p:nvPr/>
        </p:nvPicPr>
        <p:blipFill>
          <a:blip r:embed="rId3"/>
          <a:stretch>
            <a:fillRect/>
          </a:stretch>
        </p:blipFill>
        <p:spPr>
          <a:xfrm>
            <a:off x="6970684" y="6095937"/>
            <a:ext cx="1716116" cy="697172"/>
          </a:xfrm>
          <a:prstGeom prst="rect">
            <a:avLst/>
          </a:prstGeom>
        </p:spPr>
      </p:pic>
    </p:spTree>
    <p:extLst>
      <p:ext uri="{BB962C8B-B14F-4D97-AF65-F5344CB8AC3E}">
        <p14:creationId xmlns:p14="http://schemas.microsoft.com/office/powerpoint/2010/main" val="178454984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Important Note:</a:t>
            </a:r>
          </a:p>
        </p:txBody>
      </p:sp>
      <p:sp>
        <p:nvSpPr>
          <p:cNvPr id="3" name="TextBox 2"/>
          <p:cNvSpPr txBox="1"/>
          <p:nvPr/>
        </p:nvSpPr>
        <p:spPr>
          <a:xfrm>
            <a:off x="1193800" y="925685"/>
            <a:ext cx="6756400" cy="1292662"/>
          </a:xfrm>
          <a:prstGeom prst="rect">
            <a:avLst/>
          </a:prstGeom>
          <a:noFill/>
        </p:spPr>
        <p:txBody>
          <a:bodyPr wrap="square" rtlCol="0">
            <a:spAutoFit/>
          </a:bodyPr>
          <a:lstStyle/>
          <a:p>
            <a:pPr algn="ctr"/>
            <a:endParaRPr lang="en-US" i="1" dirty="0">
              <a:solidFill>
                <a:srgbClr val="660066"/>
              </a:solidFill>
            </a:endParaRPr>
          </a:p>
          <a:p>
            <a:pPr algn="ctr"/>
            <a:r>
              <a:rPr lang="en-US" sz="2400" b="1" dirty="0">
                <a:solidFill>
                  <a:srgbClr val="660066"/>
                </a:solidFill>
              </a:rPr>
              <a:t>THIS PROGRAM IS</a:t>
            </a:r>
            <a:endParaRPr lang="en-US" b="1" dirty="0"/>
          </a:p>
          <a:p>
            <a:pPr algn="ctr"/>
            <a:r>
              <a:rPr lang="en-US" dirty="0"/>
              <a:t>all about being kind, patient, and </a:t>
            </a:r>
          </a:p>
          <a:p>
            <a:pPr algn="ctr"/>
            <a:r>
              <a:rPr lang="en-US" dirty="0"/>
              <a:t>promoting safety for all involved.</a:t>
            </a:r>
            <a:endParaRPr lang="en-US" sz="2400" dirty="0"/>
          </a:p>
        </p:txBody>
      </p:sp>
      <p:pic>
        <p:nvPicPr>
          <p:cNvPr id="7" name="Picture 6" descr="social-media-communication-linchi-kwok-blog.jpg"/>
          <p:cNvPicPr>
            <a:picLocks noChangeAspect="1"/>
          </p:cNvPicPr>
          <p:nvPr/>
        </p:nvPicPr>
        <p:blipFill>
          <a:blip r:embed="rId3"/>
          <a:stretch>
            <a:fillRect/>
          </a:stretch>
        </p:blipFill>
        <p:spPr>
          <a:xfrm>
            <a:off x="3062001" y="2350537"/>
            <a:ext cx="3019998" cy="2517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1F7182A1-506A-0D4B-B9AA-9ABC06B94ADF}"/>
              </a:ext>
            </a:extLst>
          </p:cNvPr>
          <p:cNvSpPr txBox="1"/>
          <p:nvPr/>
        </p:nvSpPr>
        <p:spPr>
          <a:xfrm>
            <a:off x="1941534" y="5285984"/>
            <a:ext cx="5574081" cy="646331"/>
          </a:xfrm>
          <a:prstGeom prst="rect">
            <a:avLst/>
          </a:prstGeom>
          <a:noFill/>
        </p:spPr>
        <p:txBody>
          <a:bodyPr wrap="square" rtlCol="0">
            <a:spAutoFit/>
          </a:bodyPr>
          <a:lstStyle/>
          <a:p>
            <a:pPr algn="ctr"/>
            <a:r>
              <a:rPr lang="en-US" dirty="0"/>
              <a:t>It is </a:t>
            </a:r>
            <a:r>
              <a:rPr lang="en-US" b="1" dirty="0"/>
              <a:t>not</a:t>
            </a:r>
            <a:r>
              <a:rPr lang="en-US" dirty="0"/>
              <a:t> intended to be a means to diagnose or describe someone as having dementia.</a:t>
            </a:r>
          </a:p>
        </p:txBody>
      </p:sp>
      <p:pic>
        <p:nvPicPr>
          <p:cNvPr id="8" name="Picture 7">
            <a:extLst>
              <a:ext uri="{FF2B5EF4-FFF2-40B4-BE49-F238E27FC236}">
                <a16:creationId xmlns:a16="http://schemas.microsoft.com/office/drawing/2014/main" id="{BA34F1A9-88E9-E54D-A586-9F67CBD16490}"/>
              </a:ext>
            </a:extLst>
          </p:cNvPr>
          <p:cNvPicPr>
            <a:picLocks noChangeAspect="1"/>
          </p:cNvPicPr>
          <p:nvPr/>
        </p:nvPicPr>
        <p:blipFill>
          <a:blip r:embed="rId4"/>
          <a:stretch>
            <a:fillRect/>
          </a:stretch>
        </p:blipFill>
        <p:spPr>
          <a:xfrm>
            <a:off x="6970684" y="6095937"/>
            <a:ext cx="1716116" cy="697172"/>
          </a:xfrm>
          <a:prstGeom prst="rect">
            <a:avLst/>
          </a:prstGeom>
        </p:spPr>
      </p:pic>
    </p:spTree>
    <p:extLst>
      <p:ext uri="{BB962C8B-B14F-4D97-AF65-F5344CB8AC3E}">
        <p14:creationId xmlns:p14="http://schemas.microsoft.com/office/powerpoint/2010/main" val="246008209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40133" cy="1143000"/>
          </a:xfrm>
        </p:spPr>
        <p:txBody>
          <a:bodyPr>
            <a:normAutofit/>
          </a:bodyPr>
          <a:lstStyle/>
          <a:p>
            <a:r>
              <a:rPr lang="en-US" sz="2800" dirty="0"/>
              <a:t>Communication Techniques are Key</a:t>
            </a:r>
          </a:p>
        </p:txBody>
      </p:sp>
      <p:sp>
        <p:nvSpPr>
          <p:cNvPr id="3" name="TextBox 2"/>
          <p:cNvSpPr txBox="1"/>
          <p:nvPr/>
        </p:nvSpPr>
        <p:spPr>
          <a:xfrm>
            <a:off x="1227667" y="1799398"/>
            <a:ext cx="6900333" cy="4093429"/>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endParaRPr lang="en-US" sz="2800" dirty="0"/>
          </a:p>
          <a:p>
            <a:pPr algn="ctr"/>
            <a:r>
              <a:rPr lang="en-US" sz="2800" dirty="0"/>
              <a:t>Tone of voice and body language </a:t>
            </a:r>
          </a:p>
          <a:p>
            <a:pPr algn="ctr"/>
            <a:r>
              <a:rPr lang="en-US" sz="2800" dirty="0"/>
              <a:t>become very important when communicating with those </a:t>
            </a:r>
          </a:p>
          <a:p>
            <a:pPr algn="ctr"/>
            <a:r>
              <a:rPr lang="en-US" sz="2800" dirty="0"/>
              <a:t>who have dementia.</a:t>
            </a:r>
          </a:p>
          <a:p>
            <a:pPr algn="ctr"/>
            <a:endParaRPr lang="en-US" sz="2800" dirty="0"/>
          </a:p>
          <a:p>
            <a:pPr algn="ctr"/>
            <a:r>
              <a:rPr lang="en-US" sz="2800" dirty="0">
                <a:solidFill>
                  <a:schemeClr val="accent3">
                    <a:lumMod val="60000"/>
                    <a:lumOff val="40000"/>
                  </a:schemeClr>
                </a:solidFill>
              </a:rPr>
              <a:t>What you say and </a:t>
            </a:r>
          </a:p>
          <a:p>
            <a:pPr algn="ctr"/>
            <a:r>
              <a:rPr lang="en-US" sz="2800" dirty="0">
                <a:solidFill>
                  <a:schemeClr val="accent3">
                    <a:lumMod val="60000"/>
                    <a:lumOff val="40000"/>
                  </a:schemeClr>
                </a:solidFill>
              </a:rPr>
              <a:t>how you say it is critical.</a:t>
            </a:r>
          </a:p>
          <a:p>
            <a:pPr algn="ctr"/>
            <a:endParaRPr lang="en-US" sz="3600" dirty="0"/>
          </a:p>
        </p:txBody>
      </p:sp>
      <p:pic>
        <p:nvPicPr>
          <p:cNvPr id="5" name="Picture 4">
            <a:extLst>
              <a:ext uri="{FF2B5EF4-FFF2-40B4-BE49-F238E27FC236}">
                <a16:creationId xmlns:a16="http://schemas.microsoft.com/office/drawing/2014/main" id="{25916FAC-3C45-A643-AFD4-5334B891822F}"/>
              </a:ext>
            </a:extLst>
          </p:cNvPr>
          <p:cNvPicPr>
            <a:picLocks noChangeAspect="1"/>
          </p:cNvPicPr>
          <p:nvPr/>
        </p:nvPicPr>
        <p:blipFill>
          <a:blip r:embed="rId3"/>
          <a:stretch>
            <a:fillRect/>
          </a:stretch>
        </p:blipFill>
        <p:spPr>
          <a:xfrm>
            <a:off x="6970684" y="6095937"/>
            <a:ext cx="1716116" cy="697172"/>
          </a:xfrm>
          <a:prstGeom prst="rect">
            <a:avLst/>
          </a:prstGeom>
        </p:spPr>
      </p:pic>
    </p:spTree>
    <p:extLst>
      <p:ext uri="{BB962C8B-B14F-4D97-AF65-F5344CB8AC3E}">
        <p14:creationId xmlns:p14="http://schemas.microsoft.com/office/powerpoint/2010/main" val="9230018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Section one – </a:t>
            </a:r>
          </a:p>
          <a:p>
            <a:pPr lvl="1"/>
            <a:r>
              <a:rPr lang="en-US" sz="1800" dirty="0"/>
              <a:t>23 slides about becoming dementia friendly, Alzheimer’s facts, and tips for communicating with a person who has dementia</a:t>
            </a:r>
          </a:p>
          <a:p>
            <a:pPr>
              <a:buNone/>
            </a:pPr>
            <a:endParaRPr lang="en-US" dirty="0"/>
          </a:p>
          <a:p>
            <a:r>
              <a:rPr lang="en-US" dirty="0"/>
              <a:t>Section two – </a:t>
            </a:r>
          </a:p>
          <a:p>
            <a:pPr lvl="1"/>
            <a:r>
              <a:rPr lang="en-US" sz="1800" dirty="0"/>
              <a:t>A link to the Alzheimer’s Association’s free, online First Responder Training providing scenarios - including wandering, driving, shoplifting and abuse/neglect – and associated quizzes</a:t>
            </a:r>
          </a:p>
          <a:p>
            <a:pPr lvl="1"/>
            <a:r>
              <a:rPr lang="en-US" sz="1800" dirty="0"/>
              <a:t>Upon completion, you’ll receive a Certificate of Completion</a:t>
            </a:r>
          </a:p>
          <a:p>
            <a:pPr lvl="1"/>
            <a:endParaRPr lang="en-US" dirty="0">
              <a:solidFill>
                <a:schemeClr val="accent1"/>
              </a:solidFill>
            </a:endParaRPr>
          </a:p>
          <a:p>
            <a:pPr lvl="2" algn="ctr">
              <a:buNone/>
            </a:pPr>
            <a:r>
              <a:rPr lang="en-US" dirty="0">
                <a:solidFill>
                  <a:srgbClr val="FF6600"/>
                </a:solidFill>
              </a:rPr>
              <a:t>Your entire time commitment </a:t>
            </a:r>
          </a:p>
          <a:p>
            <a:pPr lvl="2" algn="ctr">
              <a:buNone/>
            </a:pPr>
            <a:r>
              <a:rPr lang="en-US" dirty="0">
                <a:solidFill>
                  <a:srgbClr val="FF6600"/>
                </a:solidFill>
              </a:rPr>
              <a:t>should be one hour or less.</a:t>
            </a:r>
          </a:p>
          <a:p>
            <a:pPr lvl="1"/>
            <a:endParaRPr lang="en-US" dirty="0"/>
          </a:p>
          <a:p>
            <a:pPr lvl="1"/>
            <a:endParaRPr lang="en-US" dirty="0"/>
          </a:p>
        </p:txBody>
      </p:sp>
      <p:sp>
        <p:nvSpPr>
          <p:cNvPr id="3" name="Title 2"/>
          <p:cNvSpPr>
            <a:spLocks noGrp="1"/>
          </p:cNvSpPr>
          <p:nvPr>
            <p:ph type="title"/>
          </p:nvPr>
        </p:nvSpPr>
        <p:spPr/>
        <p:txBody>
          <a:bodyPr>
            <a:normAutofit/>
          </a:bodyPr>
          <a:lstStyle/>
          <a:p>
            <a:r>
              <a:rPr lang="en-US" sz="2800" dirty="0"/>
              <a:t>Contents: Two Sections</a:t>
            </a:r>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3232906" y="3091152"/>
            <a:ext cx="2871712" cy="337848"/>
          </a:xfrm>
          <a:prstGeom prst="rect">
            <a:avLst/>
          </a:prstGeom>
        </p:spPr>
      </p:pic>
      <p:pic>
        <p:nvPicPr>
          <p:cNvPr id="7" name="Picture 6">
            <a:extLst>
              <a:ext uri="{FF2B5EF4-FFF2-40B4-BE49-F238E27FC236}">
                <a16:creationId xmlns:a16="http://schemas.microsoft.com/office/drawing/2014/main" id="{847317C5-7D03-6341-B23D-163BCC39D579}"/>
              </a:ext>
            </a:extLst>
          </p:cNvPr>
          <p:cNvPicPr>
            <a:picLocks noChangeAspect="1"/>
          </p:cNvPicPr>
          <p:nvPr/>
        </p:nvPicPr>
        <p:blipFill>
          <a:blip r:embed="rId6"/>
          <a:stretch>
            <a:fillRect/>
          </a:stretch>
        </p:blipFill>
        <p:spPr>
          <a:xfrm>
            <a:off x="6970684" y="6095937"/>
            <a:ext cx="1716116" cy="697172"/>
          </a:xfrm>
          <a:prstGeom prst="rect">
            <a:avLst/>
          </a:prstGeom>
        </p:spPr>
      </p:pic>
      <p:sp>
        <p:nvSpPr>
          <p:cNvPr id="6" name="AutoShape 2" descr="DFA - logo.jpeg">
            <a:extLst>
              <a:ext uri="{FF2B5EF4-FFF2-40B4-BE49-F238E27FC236}">
                <a16:creationId xmlns:a16="http://schemas.microsoft.com/office/drawing/2014/main" id="{35EC7CE7-2DFA-2B45-A674-A650035C311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AutoShape 4" descr="DFA - logo.jpeg">
            <a:extLst>
              <a:ext uri="{FF2B5EF4-FFF2-40B4-BE49-F238E27FC236}">
                <a16:creationId xmlns:a16="http://schemas.microsoft.com/office/drawing/2014/main" id="{EB539969-3203-EB47-ABA9-1025749813C0}"/>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10">
            <a:extLst>
              <a:ext uri="{FF2B5EF4-FFF2-40B4-BE49-F238E27FC236}">
                <a16:creationId xmlns:a16="http://schemas.microsoft.com/office/drawing/2014/main" id="{35C2F0A4-05C8-6748-B2E6-2A0B5C1248E9}"/>
              </a:ext>
            </a:extLst>
          </p:cNvPr>
          <p:cNvPicPr>
            <a:picLocks noChangeAspect="1"/>
          </p:cNvPicPr>
          <p:nvPr/>
        </p:nvPicPr>
        <p:blipFill>
          <a:blip r:embed="rId7"/>
          <a:stretch>
            <a:fillRect/>
          </a:stretch>
        </p:blipFill>
        <p:spPr>
          <a:xfrm>
            <a:off x="3232906" y="1349820"/>
            <a:ext cx="1491494" cy="559310"/>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Six Communication Tips </a:t>
            </a:r>
          </a:p>
        </p:txBody>
      </p:sp>
      <p:sp>
        <p:nvSpPr>
          <p:cNvPr id="3" name="TextBox 2"/>
          <p:cNvSpPr txBox="1"/>
          <p:nvPr/>
        </p:nvSpPr>
        <p:spPr>
          <a:xfrm>
            <a:off x="457200" y="1174751"/>
            <a:ext cx="8057374" cy="1815882"/>
          </a:xfrm>
          <a:prstGeom prst="rect">
            <a:avLst/>
          </a:prstGeom>
          <a:noFill/>
        </p:spPr>
        <p:txBody>
          <a:bodyPr wrap="square" rtlCol="0">
            <a:spAutoFit/>
          </a:bodyPr>
          <a:lstStyle/>
          <a:p>
            <a:r>
              <a:rPr lang="en-US" sz="3200" dirty="0">
                <a:solidFill>
                  <a:srgbClr val="660066"/>
                </a:solidFill>
              </a:rPr>
              <a:t>Approach</a:t>
            </a:r>
            <a:r>
              <a:rPr lang="en-US" sz="2800" dirty="0">
                <a:solidFill>
                  <a:srgbClr val="660066"/>
                </a:solidFill>
              </a:rPr>
              <a:t> the person from the front</a:t>
            </a:r>
          </a:p>
          <a:p>
            <a:pPr>
              <a:buFont typeface="Arial"/>
              <a:buChar char="•"/>
            </a:pPr>
            <a:r>
              <a:rPr lang="en-US" sz="1600" dirty="0">
                <a:solidFill>
                  <a:srgbClr val="000000"/>
                </a:solidFill>
              </a:rPr>
              <a:t> This may reduce fear and keep the person from being startled</a:t>
            </a:r>
          </a:p>
          <a:p>
            <a:endParaRPr lang="en-US" sz="1600" dirty="0">
              <a:solidFill>
                <a:srgbClr val="000000"/>
              </a:solidFill>
            </a:endParaRPr>
          </a:p>
          <a:p>
            <a:pPr>
              <a:buFont typeface="Arial"/>
              <a:buChar char="•"/>
            </a:pPr>
            <a:r>
              <a:rPr lang="en-US" sz="1600" dirty="0">
                <a:solidFill>
                  <a:srgbClr val="000000"/>
                </a:solidFill>
              </a:rPr>
              <a:t> People with dementia often lose peripheral vision</a:t>
            </a:r>
          </a:p>
          <a:p>
            <a:endParaRPr lang="en-US" sz="1600" dirty="0">
              <a:solidFill>
                <a:srgbClr val="000000"/>
              </a:solidFill>
            </a:endParaRPr>
          </a:p>
          <a:p>
            <a:pPr>
              <a:buFont typeface="Arial"/>
              <a:buChar char="•"/>
            </a:pPr>
            <a:r>
              <a:rPr lang="en-US" sz="1600" dirty="0">
                <a:solidFill>
                  <a:srgbClr val="000000"/>
                </a:solidFill>
              </a:rPr>
              <a:t> Introduce yourself by name; use the person’s name if you know it </a:t>
            </a:r>
          </a:p>
        </p:txBody>
      </p:sp>
      <p:sp>
        <p:nvSpPr>
          <p:cNvPr id="5" name="TextBox 4"/>
          <p:cNvSpPr txBox="1"/>
          <p:nvPr/>
        </p:nvSpPr>
        <p:spPr>
          <a:xfrm>
            <a:off x="471713" y="3217333"/>
            <a:ext cx="7511144" cy="3724096"/>
          </a:xfrm>
          <a:prstGeom prst="rect">
            <a:avLst/>
          </a:prstGeom>
          <a:noFill/>
        </p:spPr>
        <p:txBody>
          <a:bodyPr wrap="square" rtlCol="0">
            <a:spAutoFit/>
          </a:bodyPr>
          <a:lstStyle/>
          <a:p>
            <a:r>
              <a:rPr lang="en-US" sz="2800" dirty="0">
                <a:solidFill>
                  <a:srgbClr val="660066"/>
                </a:solidFill>
              </a:rPr>
              <a:t>Speak clearly and be patient</a:t>
            </a:r>
          </a:p>
          <a:p>
            <a:pPr>
              <a:buFont typeface="Arial"/>
              <a:buChar char="•"/>
            </a:pPr>
            <a:r>
              <a:rPr lang="en-US" sz="1600" dirty="0">
                <a:solidFill>
                  <a:srgbClr val="660066"/>
                </a:solidFill>
              </a:rPr>
              <a:t> </a:t>
            </a:r>
            <a:r>
              <a:rPr lang="en-US" sz="1600" dirty="0">
                <a:solidFill>
                  <a:srgbClr val="000000"/>
                </a:solidFill>
              </a:rPr>
              <a:t>The person may hear your words but have trouble interpreting them</a:t>
            </a:r>
          </a:p>
          <a:p>
            <a:endParaRPr lang="en-US" sz="1600" dirty="0">
              <a:solidFill>
                <a:srgbClr val="000000"/>
              </a:solidFill>
            </a:endParaRPr>
          </a:p>
          <a:p>
            <a:pPr>
              <a:buFont typeface="Arial"/>
              <a:buChar char="•"/>
            </a:pPr>
            <a:r>
              <a:rPr lang="en-US" sz="1600" dirty="0">
                <a:solidFill>
                  <a:srgbClr val="000000"/>
                </a:solidFill>
              </a:rPr>
              <a:t> Try different words; use short, simple sentences</a:t>
            </a:r>
          </a:p>
          <a:p>
            <a:endParaRPr lang="en-US" sz="1600" dirty="0">
              <a:solidFill>
                <a:srgbClr val="000000"/>
              </a:solidFill>
            </a:endParaRPr>
          </a:p>
          <a:p>
            <a:pPr>
              <a:buFont typeface="Arial"/>
              <a:buChar char="•"/>
            </a:pPr>
            <a:r>
              <a:rPr lang="en-US" sz="1600" dirty="0">
                <a:solidFill>
                  <a:srgbClr val="000000"/>
                </a:solidFill>
              </a:rPr>
              <a:t> Avoid complicated, direct questions; keep choices to a minimum</a:t>
            </a:r>
          </a:p>
          <a:p>
            <a:endParaRPr lang="en-US" sz="1600" dirty="0">
              <a:solidFill>
                <a:srgbClr val="000000"/>
              </a:solidFill>
            </a:endParaRPr>
          </a:p>
          <a:p>
            <a:pPr>
              <a:buFont typeface="Arial"/>
              <a:buChar char="•"/>
            </a:pPr>
            <a:r>
              <a:rPr lang="en-US" sz="1600" dirty="0">
                <a:solidFill>
                  <a:srgbClr val="000000"/>
                </a:solidFill>
              </a:rPr>
              <a:t> Don’t raise your voice</a:t>
            </a:r>
          </a:p>
          <a:p>
            <a:endParaRPr lang="en-US" sz="1600" dirty="0">
              <a:solidFill>
                <a:srgbClr val="000000"/>
              </a:solidFill>
            </a:endParaRPr>
          </a:p>
          <a:p>
            <a:pPr>
              <a:buFont typeface="Arial"/>
              <a:buChar char="•"/>
            </a:pPr>
            <a:r>
              <a:rPr lang="en-US" sz="1600" dirty="0">
                <a:solidFill>
                  <a:srgbClr val="000000"/>
                </a:solidFill>
              </a:rPr>
              <a:t> Try to have the conversation where there are limited distractions </a:t>
            </a:r>
          </a:p>
          <a:p>
            <a:endParaRPr lang="en-US" sz="3200" dirty="0">
              <a:solidFill>
                <a:srgbClr val="660066"/>
              </a:solidFill>
            </a:endParaRPr>
          </a:p>
          <a:p>
            <a:endParaRPr lang="en-US" sz="3200" dirty="0">
              <a:solidFill>
                <a:srgbClr val="660066"/>
              </a:solidFill>
            </a:endParaRPr>
          </a:p>
        </p:txBody>
      </p:sp>
      <p:pic>
        <p:nvPicPr>
          <p:cNvPr id="12" name="Picture 11">
            <a:extLst>
              <a:ext uri="{FF2B5EF4-FFF2-40B4-BE49-F238E27FC236}">
                <a16:creationId xmlns:a16="http://schemas.microsoft.com/office/drawing/2014/main" id="{610C920B-9BD1-9649-A482-10C308DCE7F0}"/>
              </a:ext>
            </a:extLst>
          </p:cNvPr>
          <p:cNvPicPr>
            <a:picLocks noChangeAspect="1"/>
          </p:cNvPicPr>
          <p:nvPr/>
        </p:nvPicPr>
        <p:blipFill>
          <a:blip r:embed="rId3"/>
          <a:stretch>
            <a:fillRect/>
          </a:stretch>
        </p:blipFill>
        <p:spPr>
          <a:xfrm rot="965687">
            <a:off x="7158724" y="1447784"/>
            <a:ext cx="1648266" cy="1098844"/>
          </a:xfrm>
          <a:prstGeom prst="rect">
            <a:avLst/>
          </a:prstGeom>
        </p:spPr>
      </p:pic>
      <p:pic>
        <p:nvPicPr>
          <p:cNvPr id="14" name="Picture 13">
            <a:extLst>
              <a:ext uri="{FF2B5EF4-FFF2-40B4-BE49-F238E27FC236}">
                <a16:creationId xmlns:a16="http://schemas.microsoft.com/office/drawing/2014/main" id="{1D0225A7-F308-AA4A-ADC5-0B3BD557DA50}"/>
              </a:ext>
            </a:extLst>
          </p:cNvPr>
          <p:cNvPicPr>
            <a:picLocks noChangeAspect="1"/>
          </p:cNvPicPr>
          <p:nvPr/>
        </p:nvPicPr>
        <p:blipFill>
          <a:blip r:embed="rId4"/>
          <a:stretch>
            <a:fillRect/>
          </a:stretch>
        </p:blipFill>
        <p:spPr>
          <a:xfrm>
            <a:off x="7242896" y="4104435"/>
            <a:ext cx="1551339" cy="1034226"/>
          </a:xfrm>
          <a:prstGeom prst="rect">
            <a:avLst/>
          </a:prstGeom>
        </p:spPr>
      </p:pic>
      <p:pic>
        <p:nvPicPr>
          <p:cNvPr id="8" name="Picture 7">
            <a:extLst>
              <a:ext uri="{FF2B5EF4-FFF2-40B4-BE49-F238E27FC236}">
                <a16:creationId xmlns:a16="http://schemas.microsoft.com/office/drawing/2014/main" id="{8520C336-930A-914A-9BAE-5FC0761277E3}"/>
              </a:ext>
            </a:extLst>
          </p:cNvPr>
          <p:cNvPicPr>
            <a:picLocks noChangeAspect="1"/>
          </p:cNvPicPr>
          <p:nvPr/>
        </p:nvPicPr>
        <p:blipFill>
          <a:blip r:embed="rId5"/>
          <a:stretch>
            <a:fillRect/>
          </a:stretch>
        </p:blipFill>
        <p:spPr>
          <a:xfrm>
            <a:off x="6970684" y="6095937"/>
            <a:ext cx="1716116" cy="697172"/>
          </a:xfrm>
          <a:prstGeom prst="rect">
            <a:avLst/>
          </a:prstGeom>
        </p:spPr>
      </p:pic>
    </p:spTree>
    <p:extLst>
      <p:ext uri="{BB962C8B-B14F-4D97-AF65-F5344CB8AC3E}">
        <p14:creationId xmlns:p14="http://schemas.microsoft.com/office/powerpoint/2010/main" val="387546424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Six Communication Tips, cont. </a:t>
            </a:r>
          </a:p>
        </p:txBody>
      </p:sp>
      <p:sp>
        <p:nvSpPr>
          <p:cNvPr id="3" name="TextBox 2"/>
          <p:cNvSpPr txBox="1"/>
          <p:nvPr/>
        </p:nvSpPr>
        <p:spPr>
          <a:xfrm>
            <a:off x="457200" y="1311994"/>
            <a:ext cx="8143487" cy="1815882"/>
          </a:xfrm>
          <a:prstGeom prst="rect">
            <a:avLst/>
          </a:prstGeom>
          <a:noFill/>
        </p:spPr>
        <p:txBody>
          <a:bodyPr wrap="square" rtlCol="0">
            <a:spAutoFit/>
          </a:bodyPr>
          <a:lstStyle/>
          <a:p>
            <a:r>
              <a:rPr lang="en-US" sz="3200" dirty="0">
                <a:solidFill>
                  <a:srgbClr val="660066"/>
                </a:solidFill>
              </a:rPr>
              <a:t>Listen closely</a:t>
            </a:r>
            <a:endParaRPr lang="en-US" sz="2800" dirty="0">
              <a:solidFill>
                <a:srgbClr val="660066"/>
              </a:solidFill>
            </a:endParaRPr>
          </a:p>
          <a:p>
            <a:pPr>
              <a:buFont typeface="Arial"/>
              <a:buChar char="•"/>
            </a:pPr>
            <a:r>
              <a:rPr lang="en-US" sz="1600" dirty="0">
                <a:solidFill>
                  <a:srgbClr val="660066"/>
                </a:solidFill>
              </a:rPr>
              <a:t> </a:t>
            </a:r>
            <a:r>
              <a:rPr lang="en-US" sz="1600" dirty="0">
                <a:solidFill>
                  <a:srgbClr val="000000"/>
                </a:solidFill>
              </a:rPr>
              <a:t>If the person says something confusing or even wrong, don’t argue or correct</a:t>
            </a:r>
          </a:p>
          <a:p>
            <a:endParaRPr lang="en-US" sz="1600" dirty="0">
              <a:solidFill>
                <a:srgbClr val="000000"/>
              </a:solidFill>
            </a:endParaRPr>
          </a:p>
          <a:p>
            <a:pPr>
              <a:buFont typeface="Arial"/>
              <a:buChar char="•"/>
            </a:pPr>
            <a:r>
              <a:rPr lang="en-US" sz="1600" dirty="0">
                <a:solidFill>
                  <a:srgbClr val="000000"/>
                </a:solidFill>
              </a:rPr>
              <a:t> If the person struggles for a word, suggest one – but don’t finish the sentence</a:t>
            </a:r>
          </a:p>
          <a:p>
            <a:endParaRPr lang="en-US" sz="1600" dirty="0">
              <a:solidFill>
                <a:srgbClr val="000000"/>
              </a:solidFill>
            </a:endParaRPr>
          </a:p>
          <a:p>
            <a:pPr>
              <a:buFont typeface="Arial"/>
              <a:buChar char="•"/>
            </a:pPr>
            <a:r>
              <a:rPr lang="en-US" sz="1600" dirty="0">
                <a:solidFill>
                  <a:srgbClr val="000000"/>
                </a:solidFill>
              </a:rPr>
              <a:t> Try to not rush the conversation</a:t>
            </a:r>
          </a:p>
        </p:txBody>
      </p:sp>
      <p:sp>
        <p:nvSpPr>
          <p:cNvPr id="5" name="TextBox 4"/>
          <p:cNvSpPr txBox="1"/>
          <p:nvPr/>
        </p:nvSpPr>
        <p:spPr>
          <a:xfrm>
            <a:off x="457200" y="3367444"/>
            <a:ext cx="7530811" cy="1815882"/>
          </a:xfrm>
          <a:prstGeom prst="rect">
            <a:avLst/>
          </a:prstGeom>
          <a:noFill/>
        </p:spPr>
        <p:txBody>
          <a:bodyPr wrap="square" rtlCol="0">
            <a:spAutoFit/>
          </a:bodyPr>
          <a:lstStyle/>
          <a:p>
            <a:r>
              <a:rPr lang="en-US" sz="2800" dirty="0">
                <a:solidFill>
                  <a:srgbClr val="660066"/>
                </a:solidFill>
              </a:rPr>
              <a:t>Smile and make eye contact</a:t>
            </a:r>
          </a:p>
          <a:p>
            <a:pPr>
              <a:buFont typeface="Arial"/>
              <a:buChar char="•"/>
            </a:pPr>
            <a:r>
              <a:rPr lang="en-US" sz="1600" dirty="0">
                <a:solidFill>
                  <a:srgbClr val="000000"/>
                </a:solidFill>
              </a:rPr>
              <a:t> Someone with dementia may have trouble understanding</a:t>
            </a:r>
          </a:p>
          <a:p>
            <a:r>
              <a:rPr lang="en-US" sz="1600" dirty="0">
                <a:solidFill>
                  <a:srgbClr val="000000"/>
                </a:solidFill>
              </a:rPr>
              <a:t>  what you are saying, but may quickly interpret the look </a:t>
            </a:r>
          </a:p>
          <a:p>
            <a:r>
              <a:rPr lang="en-US" sz="1600" dirty="0">
                <a:solidFill>
                  <a:srgbClr val="000000"/>
                </a:solidFill>
              </a:rPr>
              <a:t>  on your face, tone of voice, and body language</a:t>
            </a:r>
          </a:p>
          <a:p>
            <a:endParaRPr lang="en-US" sz="1600" dirty="0">
              <a:solidFill>
                <a:srgbClr val="000000"/>
              </a:solidFill>
            </a:endParaRPr>
          </a:p>
          <a:p>
            <a:pPr>
              <a:buFont typeface="Arial"/>
              <a:buChar char="•"/>
            </a:pPr>
            <a:r>
              <a:rPr lang="en-US" sz="1600" dirty="0">
                <a:solidFill>
                  <a:srgbClr val="000000"/>
                </a:solidFill>
              </a:rPr>
              <a:t> Respect the person’s space</a:t>
            </a:r>
          </a:p>
        </p:txBody>
      </p:sp>
      <p:pic>
        <p:nvPicPr>
          <p:cNvPr id="9" name="Picture 8">
            <a:extLst>
              <a:ext uri="{FF2B5EF4-FFF2-40B4-BE49-F238E27FC236}">
                <a16:creationId xmlns:a16="http://schemas.microsoft.com/office/drawing/2014/main" id="{9BE5AD71-5BCD-6246-A37D-948DAA009CC1}"/>
              </a:ext>
            </a:extLst>
          </p:cNvPr>
          <p:cNvPicPr>
            <a:picLocks noChangeAspect="1"/>
          </p:cNvPicPr>
          <p:nvPr/>
        </p:nvPicPr>
        <p:blipFill>
          <a:blip r:embed="rId3"/>
          <a:stretch>
            <a:fillRect/>
          </a:stretch>
        </p:blipFill>
        <p:spPr>
          <a:xfrm>
            <a:off x="6494324" y="3066320"/>
            <a:ext cx="1781786" cy="2685869"/>
          </a:xfrm>
          <a:prstGeom prst="rect">
            <a:avLst/>
          </a:prstGeom>
        </p:spPr>
      </p:pic>
      <p:pic>
        <p:nvPicPr>
          <p:cNvPr id="8" name="Picture 7">
            <a:extLst>
              <a:ext uri="{FF2B5EF4-FFF2-40B4-BE49-F238E27FC236}">
                <a16:creationId xmlns:a16="http://schemas.microsoft.com/office/drawing/2014/main" id="{CE9ED1CC-8108-AE49-9139-0E3B2CF76C15}"/>
              </a:ext>
            </a:extLst>
          </p:cNvPr>
          <p:cNvPicPr>
            <a:picLocks noChangeAspect="1"/>
          </p:cNvPicPr>
          <p:nvPr/>
        </p:nvPicPr>
        <p:blipFill>
          <a:blip r:embed="rId4"/>
          <a:stretch>
            <a:fillRect/>
          </a:stretch>
        </p:blipFill>
        <p:spPr>
          <a:xfrm>
            <a:off x="6970684" y="6095937"/>
            <a:ext cx="1716116" cy="697172"/>
          </a:xfrm>
          <a:prstGeom prst="rect">
            <a:avLst/>
          </a:prstGeom>
        </p:spPr>
      </p:pic>
    </p:spTree>
    <p:extLst>
      <p:ext uri="{BB962C8B-B14F-4D97-AF65-F5344CB8AC3E}">
        <p14:creationId xmlns:p14="http://schemas.microsoft.com/office/powerpoint/2010/main" val="105947586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Six Communication Tips, cont. </a:t>
            </a:r>
          </a:p>
        </p:txBody>
      </p:sp>
      <p:sp>
        <p:nvSpPr>
          <p:cNvPr id="3" name="TextBox 2"/>
          <p:cNvSpPr txBox="1"/>
          <p:nvPr/>
        </p:nvSpPr>
        <p:spPr>
          <a:xfrm>
            <a:off x="457199" y="1238251"/>
            <a:ext cx="8229601" cy="3785652"/>
          </a:xfrm>
          <a:prstGeom prst="rect">
            <a:avLst/>
          </a:prstGeom>
          <a:noFill/>
        </p:spPr>
        <p:txBody>
          <a:bodyPr wrap="square" rtlCol="0">
            <a:spAutoFit/>
          </a:bodyPr>
          <a:lstStyle/>
          <a:p>
            <a:r>
              <a:rPr lang="en-US" sz="3200" dirty="0">
                <a:solidFill>
                  <a:srgbClr val="660066"/>
                </a:solidFill>
              </a:rPr>
              <a:t>Respond to a look of distress</a:t>
            </a:r>
            <a:endParaRPr lang="en-US" sz="2800" dirty="0">
              <a:solidFill>
                <a:srgbClr val="660066"/>
              </a:solidFill>
            </a:endParaRPr>
          </a:p>
          <a:p>
            <a:pPr>
              <a:buFont typeface="Arial"/>
              <a:buChar char="•"/>
            </a:pPr>
            <a:r>
              <a:rPr lang="en-US" sz="1600" dirty="0">
                <a:solidFill>
                  <a:srgbClr val="660066"/>
                </a:solidFill>
              </a:rPr>
              <a:t> </a:t>
            </a:r>
            <a:r>
              <a:rPr lang="en-US" sz="1600" dirty="0">
                <a:solidFill>
                  <a:srgbClr val="000000"/>
                </a:solidFill>
              </a:rPr>
              <a:t>The person may be overwhelmed by too many people or too much noise, so</a:t>
            </a:r>
          </a:p>
          <a:p>
            <a:r>
              <a:rPr lang="en-US" sz="1600" dirty="0">
                <a:solidFill>
                  <a:srgbClr val="000000"/>
                </a:solidFill>
              </a:rPr>
              <a:t>  give her or him time to collect thoughts</a:t>
            </a:r>
          </a:p>
          <a:p>
            <a:endParaRPr lang="en-US" sz="1600" dirty="0">
              <a:solidFill>
                <a:srgbClr val="000000"/>
              </a:solidFill>
            </a:endParaRPr>
          </a:p>
          <a:p>
            <a:pPr>
              <a:buFont typeface="Arial"/>
              <a:buChar char="•"/>
            </a:pPr>
            <a:r>
              <a:rPr lang="en-US" sz="1600" dirty="0">
                <a:solidFill>
                  <a:srgbClr val="000000"/>
                </a:solidFill>
              </a:rPr>
              <a:t> Visual issues caused by incorrect brain signals may be causing problems</a:t>
            </a:r>
          </a:p>
          <a:p>
            <a:r>
              <a:rPr lang="en-US" sz="1600" dirty="0">
                <a:solidFill>
                  <a:srgbClr val="000000"/>
                </a:solidFill>
              </a:rPr>
              <a:t> </a:t>
            </a:r>
            <a:endParaRPr lang="en-US" sz="1200" dirty="0">
              <a:solidFill>
                <a:srgbClr val="000000"/>
              </a:solidFill>
            </a:endParaRPr>
          </a:p>
          <a:p>
            <a:pPr lvl="1">
              <a:buFont typeface="Arial"/>
              <a:buChar char="•"/>
            </a:pPr>
            <a:r>
              <a:rPr lang="en-US" sz="1200" dirty="0">
                <a:solidFill>
                  <a:srgbClr val="000000"/>
                </a:solidFill>
              </a:rPr>
              <a:t> </a:t>
            </a:r>
            <a:r>
              <a:rPr lang="en-US" sz="1400" dirty="0">
                <a:solidFill>
                  <a:srgbClr val="000000"/>
                </a:solidFill>
              </a:rPr>
              <a:t>Lack of depth perception can make floor transitions </a:t>
            </a:r>
          </a:p>
          <a:p>
            <a:pPr lvl="1"/>
            <a:r>
              <a:rPr lang="en-US" sz="1400" dirty="0">
                <a:solidFill>
                  <a:srgbClr val="000000"/>
                </a:solidFill>
              </a:rPr>
              <a:t>  or shadowed areas look like deep holes</a:t>
            </a:r>
          </a:p>
          <a:p>
            <a:pPr lvl="1"/>
            <a:endParaRPr lang="en-US" sz="1400" dirty="0">
              <a:solidFill>
                <a:srgbClr val="000000"/>
              </a:solidFill>
            </a:endParaRPr>
          </a:p>
          <a:p>
            <a:pPr lvl="1">
              <a:buFont typeface="Arial"/>
              <a:buChar char="•"/>
            </a:pPr>
            <a:r>
              <a:rPr lang="en-US" sz="1400" dirty="0">
                <a:solidFill>
                  <a:srgbClr val="000000"/>
                </a:solidFill>
              </a:rPr>
              <a:t> Mirrors and reflective surfaces may cause disorientation; </a:t>
            </a:r>
          </a:p>
          <a:p>
            <a:pPr lvl="1"/>
            <a:r>
              <a:rPr lang="en-US" sz="1400" dirty="0">
                <a:solidFill>
                  <a:srgbClr val="000000"/>
                </a:solidFill>
              </a:rPr>
              <a:t>  those with Alzheimer’s often visualize themselves as they looked when younger – </a:t>
            </a:r>
          </a:p>
          <a:p>
            <a:pPr lvl="1"/>
            <a:r>
              <a:rPr lang="en-US" sz="1400" dirty="0">
                <a:solidFill>
                  <a:srgbClr val="000000"/>
                </a:solidFill>
              </a:rPr>
              <a:t>  they may think the person in the reflection is a stranger</a:t>
            </a:r>
          </a:p>
          <a:p>
            <a:pPr lvl="1"/>
            <a:endParaRPr lang="en-US" sz="1200" dirty="0">
              <a:solidFill>
                <a:srgbClr val="000000"/>
              </a:solidFill>
            </a:endParaRPr>
          </a:p>
          <a:p>
            <a:pPr>
              <a:buFont typeface="Arial"/>
              <a:buChar char="•"/>
            </a:pPr>
            <a:endParaRPr lang="en-US" sz="1600" dirty="0">
              <a:solidFill>
                <a:srgbClr val="000000"/>
              </a:solidFill>
            </a:endParaRPr>
          </a:p>
          <a:p>
            <a:r>
              <a:rPr lang="en-US" sz="1600" dirty="0">
                <a:solidFill>
                  <a:srgbClr val="660066"/>
                </a:solidFill>
              </a:rPr>
              <a:t> </a:t>
            </a:r>
          </a:p>
        </p:txBody>
      </p:sp>
      <p:pic>
        <p:nvPicPr>
          <p:cNvPr id="6" name="Picture 5"/>
          <p:cNvPicPr>
            <a:picLocks noChangeAspect="1"/>
          </p:cNvPicPr>
          <p:nvPr/>
        </p:nvPicPr>
        <p:blipFill>
          <a:blip r:embed="rId3"/>
          <a:stretch>
            <a:fillRect/>
          </a:stretch>
        </p:blipFill>
        <p:spPr>
          <a:xfrm>
            <a:off x="3809999" y="4440664"/>
            <a:ext cx="3158273" cy="1769635"/>
          </a:xfrm>
          <a:prstGeom prst="rect">
            <a:avLst/>
          </a:prstGeom>
        </p:spPr>
      </p:pic>
      <p:pic>
        <p:nvPicPr>
          <p:cNvPr id="7" name="Picture 6">
            <a:extLst>
              <a:ext uri="{FF2B5EF4-FFF2-40B4-BE49-F238E27FC236}">
                <a16:creationId xmlns:a16="http://schemas.microsoft.com/office/drawing/2014/main" id="{50960D23-7773-D84B-BD7E-9F4C78C2F11D}"/>
              </a:ext>
            </a:extLst>
          </p:cNvPr>
          <p:cNvPicPr>
            <a:picLocks noChangeAspect="1"/>
          </p:cNvPicPr>
          <p:nvPr/>
        </p:nvPicPr>
        <p:blipFill>
          <a:blip r:embed="rId4"/>
          <a:stretch>
            <a:fillRect/>
          </a:stretch>
        </p:blipFill>
        <p:spPr>
          <a:xfrm>
            <a:off x="6970684" y="6095937"/>
            <a:ext cx="1716116" cy="697172"/>
          </a:xfrm>
          <a:prstGeom prst="rect">
            <a:avLst/>
          </a:prstGeom>
        </p:spPr>
      </p:pic>
    </p:spTree>
    <p:extLst>
      <p:ext uri="{BB962C8B-B14F-4D97-AF65-F5344CB8AC3E}">
        <p14:creationId xmlns:p14="http://schemas.microsoft.com/office/powerpoint/2010/main" val="327546598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Six Communication Tips, cont. </a:t>
            </a:r>
          </a:p>
        </p:txBody>
      </p:sp>
      <p:sp>
        <p:nvSpPr>
          <p:cNvPr id="3" name="TextBox 2"/>
          <p:cNvSpPr txBox="1"/>
          <p:nvPr/>
        </p:nvSpPr>
        <p:spPr>
          <a:xfrm>
            <a:off x="457199" y="1238251"/>
            <a:ext cx="8229601" cy="2862322"/>
          </a:xfrm>
          <a:prstGeom prst="rect">
            <a:avLst/>
          </a:prstGeom>
          <a:noFill/>
        </p:spPr>
        <p:txBody>
          <a:bodyPr wrap="square" rtlCol="0">
            <a:spAutoFit/>
          </a:bodyPr>
          <a:lstStyle/>
          <a:p>
            <a:r>
              <a:rPr lang="en-US" sz="2400" dirty="0">
                <a:solidFill>
                  <a:srgbClr val="660066"/>
                </a:solidFill>
              </a:rPr>
              <a:t>Respond to a look of distress, cont.</a:t>
            </a:r>
          </a:p>
          <a:p>
            <a:endParaRPr lang="en-US" sz="1200" dirty="0">
              <a:solidFill>
                <a:srgbClr val="000000"/>
              </a:solidFill>
            </a:endParaRPr>
          </a:p>
          <a:p>
            <a:pPr>
              <a:buFont typeface="Arial"/>
              <a:buChar char="•"/>
            </a:pPr>
            <a:r>
              <a:rPr lang="en-US" sz="1600" dirty="0">
                <a:solidFill>
                  <a:srgbClr val="000000"/>
                </a:solidFill>
              </a:rPr>
              <a:t> If the person is lost, try to determine if he or she is alone</a:t>
            </a:r>
          </a:p>
          <a:p>
            <a:r>
              <a:rPr lang="en-US" sz="1600" dirty="0">
                <a:solidFill>
                  <a:srgbClr val="000000"/>
                </a:solidFill>
              </a:rPr>
              <a:t>  or has just become separated from a companion –  </a:t>
            </a:r>
          </a:p>
          <a:p>
            <a:r>
              <a:rPr lang="en-US" sz="1600" dirty="0">
                <a:solidFill>
                  <a:srgbClr val="000000"/>
                </a:solidFill>
              </a:rPr>
              <a:t>  you may just need to help them reunite </a:t>
            </a:r>
          </a:p>
          <a:p>
            <a:endParaRPr lang="en-US" sz="1600" dirty="0">
              <a:solidFill>
                <a:srgbClr val="000000"/>
              </a:solidFill>
            </a:endParaRPr>
          </a:p>
          <a:p>
            <a:pPr>
              <a:buFont typeface="Arial"/>
              <a:buChar char="•"/>
            </a:pPr>
            <a:r>
              <a:rPr lang="en-US" sz="1600" dirty="0">
                <a:solidFill>
                  <a:srgbClr val="000000"/>
                </a:solidFill>
              </a:rPr>
              <a:t> See if the person is wearing a Sunflower Lanyard, MedicAlert® or Alzheimer’s </a:t>
            </a:r>
          </a:p>
          <a:p>
            <a:r>
              <a:rPr lang="en-US" sz="1600" dirty="0">
                <a:solidFill>
                  <a:srgbClr val="000000"/>
                </a:solidFill>
              </a:rPr>
              <a:t>  Safe Return® bracelet</a:t>
            </a:r>
          </a:p>
          <a:p>
            <a:endParaRPr lang="en-US" sz="1600" dirty="0">
              <a:solidFill>
                <a:srgbClr val="000000"/>
              </a:solidFill>
            </a:endParaRPr>
          </a:p>
          <a:p>
            <a:pPr>
              <a:buFont typeface="Arial"/>
              <a:buChar char="•"/>
            </a:pPr>
            <a:r>
              <a:rPr lang="en-US" sz="1600" dirty="0">
                <a:solidFill>
                  <a:srgbClr val="000000"/>
                </a:solidFill>
              </a:rPr>
              <a:t> Don’t leave the person alone – stay until help arrives</a:t>
            </a:r>
          </a:p>
          <a:p>
            <a:r>
              <a:rPr lang="en-US" sz="1600" dirty="0">
                <a:solidFill>
                  <a:srgbClr val="660066"/>
                </a:solidFill>
              </a:rPr>
              <a:t> </a:t>
            </a:r>
          </a:p>
        </p:txBody>
      </p:sp>
      <p:pic>
        <p:nvPicPr>
          <p:cNvPr id="9" name="Picture 8">
            <a:extLst>
              <a:ext uri="{FF2B5EF4-FFF2-40B4-BE49-F238E27FC236}">
                <a16:creationId xmlns:a16="http://schemas.microsoft.com/office/drawing/2014/main" id="{85ADC2FC-61D0-2440-98BB-9844DEEB5F1B}"/>
              </a:ext>
            </a:extLst>
          </p:cNvPr>
          <p:cNvPicPr>
            <a:picLocks noChangeAspect="1"/>
          </p:cNvPicPr>
          <p:nvPr/>
        </p:nvPicPr>
        <p:blipFill>
          <a:blip r:embed="rId3"/>
          <a:stretch>
            <a:fillRect/>
          </a:stretch>
        </p:blipFill>
        <p:spPr>
          <a:xfrm>
            <a:off x="6498341" y="692072"/>
            <a:ext cx="2063199" cy="1911898"/>
          </a:xfrm>
          <a:prstGeom prst="rect">
            <a:avLst/>
          </a:prstGeom>
        </p:spPr>
      </p:pic>
      <p:pic>
        <p:nvPicPr>
          <p:cNvPr id="20" name="Picture 19">
            <a:extLst>
              <a:ext uri="{FF2B5EF4-FFF2-40B4-BE49-F238E27FC236}">
                <a16:creationId xmlns:a16="http://schemas.microsoft.com/office/drawing/2014/main" id="{583B5A54-25F2-C24E-9FFA-E5ACA9ECEE9C}"/>
              </a:ext>
            </a:extLst>
          </p:cNvPr>
          <p:cNvPicPr>
            <a:picLocks noChangeAspect="1"/>
          </p:cNvPicPr>
          <p:nvPr/>
        </p:nvPicPr>
        <p:blipFill>
          <a:blip r:embed="rId4"/>
          <a:stretch>
            <a:fillRect/>
          </a:stretch>
        </p:blipFill>
        <p:spPr>
          <a:xfrm rot="1045764">
            <a:off x="4840711" y="4212896"/>
            <a:ext cx="2573229" cy="1168981"/>
          </a:xfrm>
          <a:prstGeom prst="rect">
            <a:avLst/>
          </a:prstGeom>
        </p:spPr>
      </p:pic>
      <p:pic>
        <p:nvPicPr>
          <p:cNvPr id="7" name="Picture 6">
            <a:extLst>
              <a:ext uri="{FF2B5EF4-FFF2-40B4-BE49-F238E27FC236}">
                <a16:creationId xmlns:a16="http://schemas.microsoft.com/office/drawing/2014/main" id="{2E9F1119-9DCE-804A-B40B-FC017056548C}"/>
              </a:ext>
            </a:extLst>
          </p:cNvPr>
          <p:cNvPicPr>
            <a:picLocks noChangeAspect="1"/>
          </p:cNvPicPr>
          <p:nvPr/>
        </p:nvPicPr>
        <p:blipFill>
          <a:blip r:embed="rId5"/>
          <a:stretch>
            <a:fillRect/>
          </a:stretch>
        </p:blipFill>
        <p:spPr>
          <a:xfrm>
            <a:off x="6970684" y="6095937"/>
            <a:ext cx="1716116" cy="697172"/>
          </a:xfrm>
          <a:prstGeom prst="rect">
            <a:avLst/>
          </a:prstGeom>
        </p:spPr>
      </p:pic>
      <p:pic>
        <p:nvPicPr>
          <p:cNvPr id="8" name="Picture 7">
            <a:extLst>
              <a:ext uri="{FF2B5EF4-FFF2-40B4-BE49-F238E27FC236}">
                <a16:creationId xmlns:a16="http://schemas.microsoft.com/office/drawing/2014/main" id="{5C00BB12-64C4-0047-A3D4-8371322EB1F7}"/>
              </a:ext>
            </a:extLst>
          </p:cNvPr>
          <p:cNvPicPr>
            <a:picLocks noChangeAspect="1"/>
          </p:cNvPicPr>
          <p:nvPr/>
        </p:nvPicPr>
        <p:blipFill>
          <a:blip r:embed="rId6"/>
          <a:stretch>
            <a:fillRect/>
          </a:stretch>
        </p:blipFill>
        <p:spPr>
          <a:xfrm>
            <a:off x="1748790" y="4100573"/>
            <a:ext cx="2411648" cy="1808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6063612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Six Communication Tips, cont. </a:t>
            </a:r>
          </a:p>
        </p:txBody>
      </p:sp>
      <p:sp>
        <p:nvSpPr>
          <p:cNvPr id="3" name="TextBox 2"/>
          <p:cNvSpPr txBox="1"/>
          <p:nvPr/>
        </p:nvSpPr>
        <p:spPr>
          <a:xfrm>
            <a:off x="457199" y="1238251"/>
            <a:ext cx="8229601" cy="2985433"/>
          </a:xfrm>
          <a:prstGeom prst="rect">
            <a:avLst/>
          </a:prstGeom>
          <a:noFill/>
        </p:spPr>
        <p:txBody>
          <a:bodyPr wrap="square" rtlCol="0">
            <a:spAutoFit/>
          </a:bodyPr>
          <a:lstStyle/>
          <a:p>
            <a:r>
              <a:rPr lang="en-US" sz="3200" dirty="0">
                <a:solidFill>
                  <a:srgbClr val="660066"/>
                </a:solidFill>
              </a:rPr>
              <a:t>Watch for Signs of Change</a:t>
            </a:r>
            <a:endParaRPr lang="en-US" sz="2800" dirty="0">
              <a:solidFill>
                <a:srgbClr val="660066"/>
              </a:solidFill>
            </a:endParaRPr>
          </a:p>
          <a:p>
            <a:pPr>
              <a:buFont typeface="Arial"/>
              <a:buChar char="•"/>
            </a:pPr>
            <a:r>
              <a:rPr lang="en-US" sz="1600" dirty="0">
                <a:solidFill>
                  <a:srgbClr val="660066"/>
                </a:solidFill>
              </a:rPr>
              <a:t> </a:t>
            </a:r>
            <a:r>
              <a:rPr lang="en-US" sz="1600" dirty="0">
                <a:solidFill>
                  <a:srgbClr val="000000"/>
                </a:solidFill>
              </a:rPr>
              <a:t>Be aware </a:t>
            </a:r>
            <a:r>
              <a:rPr lang="en-US" sz="1600" b="1" dirty="0">
                <a:solidFill>
                  <a:srgbClr val="000000"/>
                </a:solidFill>
              </a:rPr>
              <a:t>AND RESPOND </a:t>
            </a:r>
            <a:r>
              <a:rPr lang="en-US" sz="1600" dirty="0">
                <a:solidFill>
                  <a:srgbClr val="000000"/>
                </a:solidFill>
              </a:rPr>
              <a:t>accordingly</a:t>
            </a:r>
          </a:p>
          <a:p>
            <a:endParaRPr lang="en-US" sz="1600" dirty="0">
              <a:solidFill>
                <a:srgbClr val="000000"/>
              </a:solidFill>
            </a:endParaRPr>
          </a:p>
          <a:p>
            <a:pPr>
              <a:buFont typeface="Arial"/>
              <a:buChar char="•"/>
            </a:pPr>
            <a:r>
              <a:rPr lang="en-US" sz="1600" dirty="0">
                <a:solidFill>
                  <a:srgbClr val="000000"/>
                </a:solidFill>
              </a:rPr>
              <a:t> For some people with dementia, what they can or cannot</a:t>
            </a:r>
          </a:p>
          <a:p>
            <a:r>
              <a:rPr lang="en-US" sz="1600" dirty="0">
                <a:solidFill>
                  <a:srgbClr val="000000"/>
                </a:solidFill>
              </a:rPr>
              <a:t>  do may change on a daily basis</a:t>
            </a:r>
            <a:endParaRPr lang="en-US" sz="1200" dirty="0">
              <a:solidFill>
                <a:srgbClr val="000000"/>
              </a:solidFill>
            </a:endParaRPr>
          </a:p>
          <a:p>
            <a:endParaRPr lang="en-US" sz="1200" dirty="0">
              <a:solidFill>
                <a:srgbClr val="000000"/>
              </a:solidFill>
            </a:endParaRPr>
          </a:p>
          <a:p>
            <a:pPr>
              <a:buFont typeface="Arial"/>
              <a:buChar char="•"/>
            </a:pPr>
            <a:r>
              <a:rPr lang="en-US" sz="1600" dirty="0">
                <a:solidFill>
                  <a:srgbClr val="000000"/>
                </a:solidFill>
              </a:rPr>
              <a:t> If you reflect back to the 10 Warning Signs of Alzheimer’s, you will note that </a:t>
            </a:r>
          </a:p>
          <a:p>
            <a:r>
              <a:rPr lang="en-US" sz="1600" dirty="0">
                <a:solidFill>
                  <a:srgbClr val="000000"/>
                </a:solidFill>
              </a:rPr>
              <a:t>  “change” is a common theme</a:t>
            </a:r>
          </a:p>
          <a:p>
            <a:endParaRPr lang="en-US" sz="1600" dirty="0">
              <a:solidFill>
                <a:srgbClr val="000000"/>
              </a:solidFill>
            </a:endParaRPr>
          </a:p>
          <a:p>
            <a:pPr>
              <a:buFont typeface="Arial"/>
              <a:buChar char="•"/>
            </a:pPr>
            <a:r>
              <a:rPr lang="en-US" sz="1600" dirty="0">
                <a:solidFill>
                  <a:srgbClr val="000000"/>
                </a:solidFill>
              </a:rPr>
              <a:t> So, be observant and step forward to help when needed</a:t>
            </a:r>
          </a:p>
          <a:p>
            <a:r>
              <a:rPr lang="en-US" sz="1600" dirty="0">
                <a:solidFill>
                  <a:srgbClr val="660066"/>
                </a:solidFill>
              </a:rPr>
              <a:t> </a:t>
            </a:r>
          </a:p>
        </p:txBody>
      </p:sp>
      <p:pic>
        <p:nvPicPr>
          <p:cNvPr id="6" name="Picture 5">
            <a:extLst>
              <a:ext uri="{FF2B5EF4-FFF2-40B4-BE49-F238E27FC236}">
                <a16:creationId xmlns:a16="http://schemas.microsoft.com/office/drawing/2014/main" id="{A2DD53DF-E8E2-544E-9970-0C3CE25CD390}"/>
              </a:ext>
            </a:extLst>
          </p:cNvPr>
          <p:cNvPicPr>
            <a:picLocks noChangeAspect="1"/>
          </p:cNvPicPr>
          <p:nvPr/>
        </p:nvPicPr>
        <p:blipFill>
          <a:blip r:embed="rId3"/>
          <a:stretch>
            <a:fillRect/>
          </a:stretch>
        </p:blipFill>
        <p:spPr>
          <a:xfrm>
            <a:off x="6603999" y="1112344"/>
            <a:ext cx="2082801" cy="1388534"/>
          </a:xfrm>
          <a:prstGeom prst="rect">
            <a:avLst/>
          </a:prstGeom>
        </p:spPr>
      </p:pic>
      <p:pic>
        <p:nvPicPr>
          <p:cNvPr id="9" name="Picture 8">
            <a:extLst>
              <a:ext uri="{FF2B5EF4-FFF2-40B4-BE49-F238E27FC236}">
                <a16:creationId xmlns:a16="http://schemas.microsoft.com/office/drawing/2014/main" id="{6C74539A-EF8C-FC4C-862E-3BB07CE71BE5}"/>
              </a:ext>
            </a:extLst>
          </p:cNvPr>
          <p:cNvPicPr>
            <a:picLocks noChangeAspect="1"/>
          </p:cNvPicPr>
          <p:nvPr/>
        </p:nvPicPr>
        <p:blipFill>
          <a:blip r:embed="rId4"/>
          <a:stretch>
            <a:fillRect/>
          </a:stretch>
        </p:blipFill>
        <p:spPr>
          <a:xfrm>
            <a:off x="5559991" y="4041074"/>
            <a:ext cx="2556875" cy="1704583"/>
          </a:xfrm>
          <a:prstGeom prst="rect">
            <a:avLst/>
          </a:prstGeom>
        </p:spPr>
      </p:pic>
      <p:pic>
        <p:nvPicPr>
          <p:cNvPr id="11" name="Picture 10">
            <a:extLst>
              <a:ext uri="{FF2B5EF4-FFF2-40B4-BE49-F238E27FC236}">
                <a16:creationId xmlns:a16="http://schemas.microsoft.com/office/drawing/2014/main" id="{E20D5FE8-32DC-0D4D-8BA3-3688A0902AEB}"/>
              </a:ext>
            </a:extLst>
          </p:cNvPr>
          <p:cNvPicPr>
            <a:picLocks noChangeAspect="1"/>
          </p:cNvPicPr>
          <p:nvPr/>
        </p:nvPicPr>
        <p:blipFill>
          <a:blip r:embed="rId5"/>
          <a:stretch>
            <a:fillRect/>
          </a:stretch>
        </p:blipFill>
        <p:spPr>
          <a:xfrm>
            <a:off x="4062348" y="4041074"/>
            <a:ext cx="1278437" cy="1704583"/>
          </a:xfrm>
          <a:prstGeom prst="rect">
            <a:avLst/>
          </a:prstGeom>
        </p:spPr>
      </p:pic>
      <p:pic>
        <p:nvPicPr>
          <p:cNvPr id="13" name="Picture 12">
            <a:extLst>
              <a:ext uri="{FF2B5EF4-FFF2-40B4-BE49-F238E27FC236}">
                <a16:creationId xmlns:a16="http://schemas.microsoft.com/office/drawing/2014/main" id="{01854853-84EC-CC4B-A3E5-2AF3335297F9}"/>
              </a:ext>
            </a:extLst>
          </p:cNvPr>
          <p:cNvPicPr>
            <a:picLocks noChangeAspect="1"/>
          </p:cNvPicPr>
          <p:nvPr/>
        </p:nvPicPr>
        <p:blipFill>
          <a:blip r:embed="rId6"/>
          <a:stretch>
            <a:fillRect/>
          </a:stretch>
        </p:blipFill>
        <p:spPr>
          <a:xfrm>
            <a:off x="2564704" y="4041074"/>
            <a:ext cx="1278437" cy="1704583"/>
          </a:xfrm>
          <a:prstGeom prst="rect">
            <a:avLst/>
          </a:prstGeom>
        </p:spPr>
      </p:pic>
      <p:pic>
        <p:nvPicPr>
          <p:cNvPr id="10" name="Picture 9">
            <a:extLst>
              <a:ext uri="{FF2B5EF4-FFF2-40B4-BE49-F238E27FC236}">
                <a16:creationId xmlns:a16="http://schemas.microsoft.com/office/drawing/2014/main" id="{1C981C96-72B1-5B4F-9FA6-C67E59ADB780}"/>
              </a:ext>
            </a:extLst>
          </p:cNvPr>
          <p:cNvPicPr>
            <a:picLocks noChangeAspect="1"/>
          </p:cNvPicPr>
          <p:nvPr/>
        </p:nvPicPr>
        <p:blipFill>
          <a:blip r:embed="rId7"/>
          <a:stretch>
            <a:fillRect/>
          </a:stretch>
        </p:blipFill>
        <p:spPr>
          <a:xfrm>
            <a:off x="6970684" y="6095937"/>
            <a:ext cx="1716116" cy="697172"/>
          </a:xfrm>
          <a:prstGeom prst="rect">
            <a:avLst/>
          </a:prstGeom>
        </p:spPr>
      </p:pic>
    </p:spTree>
    <p:extLst>
      <p:ext uri="{BB962C8B-B14F-4D97-AF65-F5344CB8AC3E}">
        <p14:creationId xmlns:p14="http://schemas.microsoft.com/office/powerpoint/2010/main" val="110339362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BFE154-DAED-4F40-A17A-46E86BA7D6C7}"/>
              </a:ext>
            </a:extLst>
          </p:cNvPr>
          <p:cNvSpPr>
            <a:spLocks noGrp="1"/>
          </p:cNvSpPr>
          <p:nvPr>
            <p:ph sz="half" idx="1"/>
          </p:nvPr>
        </p:nvSpPr>
        <p:spPr>
          <a:xfrm>
            <a:off x="457200" y="1481328"/>
            <a:ext cx="5079304" cy="4525963"/>
          </a:xfrm>
        </p:spPr>
        <p:txBody>
          <a:bodyPr>
            <a:normAutofit fontScale="92500" lnSpcReduction="20000"/>
          </a:bodyPr>
          <a:lstStyle/>
          <a:p>
            <a:pPr>
              <a:lnSpc>
                <a:spcPct val="150000"/>
              </a:lnSpc>
            </a:pPr>
            <a:r>
              <a:rPr lang="en-US" sz="2000" dirty="0"/>
              <a:t>Be physically active</a:t>
            </a:r>
          </a:p>
          <a:p>
            <a:pPr>
              <a:lnSpc>
                <a:spcPct val="150000"/>
              </a:lnSpc>
            </a:pPr>
            <a:r>
              <a:rPr lang="en-US" sz="2000" dirty="0"/>
              <a:t>Maximize education</a:t>
            </a:r>
          </a:p>
          <a:p>
            <a:pPr>
              <a:lnSpc>
                <a:spcPct val="150000"/>
              </a:lnSpc>
            </a:pPr>
            <a:r>
              <a:rPr lang="en-US" sz="2000" dirty="0"/>
              <a:t>Quit smoking</a:t>
            </a:r>
          </a:p>
          <a:p>
            <a:pPr>
              <a:lnSpc>
                <a:spcPct val="150000"/>
              </a:lnSpc>
            </a:pPr>
            <a:r>
              <a:rPr lang="en-US" sz="2000" dirty="0"/>
              <a:t>Follow a heart-healthy lifestyle</a:t>
            </a:r>
          </a:p>
          <a:p>
            <a:pPr>
              <a:lnSpc>
                <a:spcPct val="150000"/>
              </a:lnSpc>
            </a:pPr>
            <a:r>
              <a:rPr lang="en-US" sz="2000" dirty="0"/>
              <a:t>Maintain healthy weight</a:t>
            </a:r>
          </a:p>
          <a:p>
            <a:pPr>
              <a:lnSpc>
                <a:spcPct val="150000"/>
              </a:lnSpc>
            </a:pPr>
            <a:r>
              <a:rPr lang="en-US" sz="2000" dirty="0"/>
              <a:t>Seek treatment for depression</a:t>
            </a:r>
          </a:p>
          <a:p>
            <a:pPr>
              <a:lnSpc>
                <a:spcPct val="150000"/>
              </a:lnSpc>
            </a:pPr>
            <a:r>
              <a:rPr lang="en-US" sz="2000" dirty="0"/>
              <a:t>Stay socially engaged</a:t>
            </a:r>
          </a:p>
          <a:p>
            <a:pPr>
              <a:lnSpc>
                <a:spcPct val="150000"/>
              </a:lnSpc>
            </a:pPr>
            <a:r>
              <a:rPr lang="en-US" sz="2000" dirty="0"/>
              <a:t>Get treatment for high blood pressure</a:t>
            </a:r>
          </a:p>
          <a:p>
            <a:pPr>
              <a:lnSpc>
                <a:spcPct val="150000"/>
              </a:lnSpc>
            </a:pPr>
            <a:r>
              <a:rPr lang="en-US" sz="2000" dirty="0"/>
              <a:t>Have hearing loss treated</a:t>
            </a:r>
          </a:p>
          <a:p>
            <a:pPr>
              <a:lnSpc>
                <a:spcPct val="150000"/>
              </a:lnSpc>
            </a:pPr>
            <a:r>
              <a:rPr lang="en-US" sz="2000" dirty="0"/>
              <a:t>Protect your head and brain</a:t>
            </a:r>
          </a:p>
        </p:txBody>
      </p:sp>
      <p:pic>
        <p:nvPicPr>
          <p:cNvPr id="6" name="Content Placeholder 5">
            <a:extLst>
              <a:ext uri="{FF2B5EF4-FFF2-40B4-BE49-F238E27FC236}">
                <a16:creationId xmlns:a16="http://schemas.microsoft.com/office/drawing/2014/main" id="{F1BA70C7-D7F2-AC41-A687-2FEB1C62169D}"/>
              </a:ext>
            </a:extLst>
          </p:cNvPr>
          <p:cNvPicPr>
            <a:picLocks noGrp="1" noChangeAspect="1"/>
          </p:cNvPicPr>
          <p:nvPr>
            <p:ph sz="half" idx="2"/>
          </p:nvPr>
        </p:nvPicPr>
        <p:blipFill>
          <a:blip r:embed="rId2"/>
          <a:stretch>
            <a:fillRect/>
          </a:stretch>
        </p:blipFill>
        <p:spPr>
          <a:xfrm>
            <a:off x="5635967" y="1417637"/>
            <a:ext cx="3093765" cy="4589653"/>
          </a:xfrm>
        </p:spPr>
      </p:pic>
      <p:sp>
        <p:nvSpPr>
          <p:cNvPr id="4" name="Title 3">
            <a:extLst>
              <a:ext uri="{FF2B5EF4-FFF2-40B4-BE49-F238E27FC236}">
                <a16:creationId xmlns:a16="http://schemas.microsoft.com/office/drawing/2014/main" id="{1CFE78B3-6014-134B-B458-4CD637CABB79}"/>
              </a:ext>
            </a:extLst>
          </p:cNvPr>
          <p:cNvSpPr>
            <a:spLocks noGrp="1"/>
          </p:cNvSpPr>
          <p:nvPr>
            <p:ph type="title"/>
          </p:nvPr>
        </p:nvSpPr>
        <p:spPr/>
        <p:txBody>
          <a:bodyPr>
            <a:normAutofit/>
          </a:bodyPr>
          <a:lstStyle/>
          <a:p>
            <a:r>
              <a:rPr lang="en-US" sz="2800" dirty="0"/>
              <a:t>Reduce Your Dementia Risk</a:t>
            </a:r>
          </a:p>
        </p:txBody>
      </p:sp>
      <p:pic>
        <p:nvPicPr>
          <p:cNvPr id="5" name="Picture 4">
            <a:extLst>
              <a:ext uri="{FF2B5EF4-FFF2-40B4-BE49-F238E27FC236}">
                <a16:creationId xmlns:a16="http://schemas.microsoft.com/office/drawing/2014/main" id="{23E5D758-35E3-E74B-AA40-B01144024B25}"/>
              </a:ext>
            </a:extLst>
          </p:cNvPr>
          <p:cNvPicPr>
            <a:picLocks noChangeAspect="1"/>
          </p:cNvPicPr>
          <p:nvPr/>
        </p:nvPicPr>
        <p:blipFill>
          <a:blip r:embed="rId3"/>
          <a:stretch>
            <a:fillRect/>
          </a:stretch>
        </p:blipFill>
        <p:spPr>
          <a:xfrm>
            <a:off x="6970684" y="6095937"/>
            <a:ext cx="1716116" cy="697172"/>
          </a:xfrm>
          <a:prstGeom prst="rect">
            <a:avLst/>
          </a:prstGeom>
        </p:spPr>
      </p:pic>
    </p:spTree>
    <p:extLst>
      <p:ext uri="{BB962C8B-B14F-4D97-AF65-F5344CB8AC3E}">
        <p14:creationId xmlns:p14="http://schemas.microsoft.com/office/powerpoint/2010/main" val="208312743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71657"/>
            <a:ext cx="8318500" cy="1279852"/>
          </a:xfrm>
        </p:spPr>
        <p:txBody>
          <a:bodyPr>
            <a:normAutofit/>
          </a:bodyPr>
          <a:lstStyle/>
          <a:p>
            <a:r>
              <a:rPr lang="en-US" sz="2800" dirty="0"/>
              <a:t>Section 2: Scenarios and Certificate Request</a:t>
            </a:r>
          </a:p>
        </p:txBody>
      </p:sp>
      <p:sp>
        <p:nvSpPr>
          <p:cNvPr id="4" name="TextBox 3">
            <a:extLst>
              <a:ext uri="{FF2B5EF4-FFF2-40B4-BE49-F238E27FC236}">
                <a16:creationId xmlns:a16="http://schemas.microsoft.com/office/drawing/2014/main" id="{DAE661F1-CCB3-C24C-9AAE-E173DACC3905}"/>
              </a:ext>
            </a:extLst>
          </p:cNvPr>
          <p:cNvSpPr txBox="1"/>
          <p:nvPr/>
        </p:nvSpPr>
        <p:spPr>
          <a:xfrm>
            <a:off x="461796" y="1526251"/>
            <a:ext cx="7420708" cy="3693319"/>
          </a:xfrm>
          <a:prstGeom prst="rect">
            <a:avLst/>
          </a:prstGeom>
          <a:noFill/>
        </p:spPr>
        <p:txBody>
          <a:bodyPr wrap="square" rtlCol="0">
            <a:spAutoFit/>
          </a:bodyPr>
          <a:lstStyle/>
          <a:p>
            <a:r>
              <a:rPr lang="en-US" dirty="0">
                <a:solidFill>
                  <a:srgbClr val="7030A0"/>
                </a:solidFill>
              </a:rPr>
              <a:t>You’re almost finished! </a:t>
            </a:r>
          </a:p>
          <a:p>
            <a:endParaRPr lang="en-US" dirty="0"/>
          </a:p>
          <a:p>
            <a:pPr marL="285750" indent="-285750">
              <a:buFont typeface="Arial" panose="020B0604020202020204" pitchFamily="34" charset="0"/>
              <a:buChar char="•"/>
            </a:pPr>
            <a:r>
              <a:rPr lang="en-US" dirty="0"/>
              <a:t>In Section 2, you’ll view the Alzheimer’s Association’s free, online First Responder Training videos. They include situations you are likely to experience and provide associated information and quizzes regarding how to handle these encounters.</a:t>
            </a:r>
          </a:p>
          <a:p>
            <a:endParaRPr lang="en-US" dirty="0"/>
          </a:p>
          <a:p>
            <a:pPr marL="285750" indent="-285750">
              <a:buFont typeface="Arial" panose="020B0604020202020204" pitchFamily="34" charset="0"/>
              <a:buChar char="•"/>
            </a:pPr>
            <a:r>
              <a:rPr lang="en-US" dirty="0"/>
              <a:t>Then, you’ll be directed to a page</a:t>
            </a:r>
          </a:p>
          <a:p>
            <a:r>
              <a:rPr lang="en-US" dirty="0"/>
              <a:t>    where you can print and/or save </a:t>
            </a:r>
          </a:p>
          <a:p>
            <a:r>
              <a:rPr lang="en-US" dirty="0"/>
              <a:t>    your Certificate of Completion.</a:t>
            </a:r>
          </a:p>
          <a:p>
            <a:endParaRPr lang="en-US" dirty="0">
              <a:solidFill>
                <a:srgbClr val="7030A0"/>
              </a:solidFill>
            </a:endParaRPr>
          </a:p>
          <a:p>
            <a:r>
              <a:rPr lang="en-US" dirty="0">
                <a:solidFill>
                  <a:srgbClr val="7030A0"/>
                </a:solidFill>
              </a:rPr>
              <a:t>Go to the next slide for the link. </a:t>
            </a:r>
          </a:p>
        </p:txBody>
      </p:sp>
      <p:pic>
        <p:nvPicPr>
          <p:cNvPr id="6" name="Picture 5">
            <a:extLst>
              <a:ext uri="{FF2B5EF4-FFF2-40B4-BE49-F238E27FC236}">
                <a16:creationId xmlns:a16="http://schemas.microsoft.com/office/drawing/2014/main" id="{002FB5CA-0B1B-394A-97C2-AABDB86933D4}"/>
              </a:ext>
            </a:extLst>
          </p:cNvPr>
          <p:cNvPicPr>
            <a:picLocks noChangeAspect="1"/>
          </p:cNvPicPr>
          <p:nvPr/>
        </p:nvPicPr>
        <p:blipFill>
          <a:blip r:embed="rId3"/>
          <a:stretch>
            <a:fillRect/>
          </a:stretch>
        </p:blipFill>
        <p:spPr>
          <a:xfrm>
            <a:off x="4731840" y="3372910"/>
            <a:ext cx="3521958" cy="2531407"/>
          </a:xfrm>
          <a:prstGeom prst="rect">
            <a:avLst/>
          </a:prstGeom>
        </p:spPr>
      </p:pic>
      <p:pic>
        <p:nvPicPr>
          <p:cNvPr id="8" name="Picture 7">
            <a:extLst>
              <a:ext uri="{FF2B5EF4-FFF2-40B4-BE49-F238E27FC236}">
                <a16:creationId xmlns:a16="http://schemas.microsoft.com/office/drawing/2014/main" id="{A2F5046C-E8E0-8642-AD01-F61EADC02951}"/>
              </a:ext>
            </a:extLst>
          </p:cNvPr>
          <p:cNvPicPr>
            <a:picLocks noChangeAspect="1"/>
          </p:cNvPicPr>
          <p:nvPr/>
        </p:nvPicPr>
        <p:blipFill>
          <a:blip r:embed="rId4"/>
          <a:stretch>
            <a:fillRect/>
          </a:stretch>
        </p:blipFill>
        <p:spPr>
          <a:xfrm>
            <a:off x="6970684" y="6095937"/>
            <a:ext cx="1716116" cy="697172"/>
          </a:xfrm>
          <a:prstGeom prst="rect">
            <a:avLst/>
          </a:prstGeom>
        </p:spPr>
      </p:pic>
    </p:spTree>
    <p:extLst>
      <p:ext uri="{BB962C8B-B14F-4D97-AF65-F5344CB8AC3E}">
        <p14:creationId xmlns:p14="http://schemas.microsoft.com/office/powerpoint/2010/main" val="211445956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Viewing the Scenarios and Printing Your Completion Certificate</a:t>
            </a:r>
          </a:p>
        </p:txBody>
      </p:sp>
      <p:sp>
        <p:nvSpPr>
          <p:cNvPr id="6" name="Notched Right Arrow 5"/>
          <p:cNvSpPr/>
          <p:nvPr/>
        </p:nvSpPr>
        <p:spPr>
          <a:xfrm>
            <a:off x="438247" y="1565317"/>
            <a:ext cx="978408" cy="484632"/>
          </a:xfrm>
          <a:prstGeom prst="notched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596571" y="1417638"/>
            <a:ext cx="7090229" cy="4385816"/>
          </a:xfrm>
          <a:prstGeom prst="rect">
            <a:avLst/>
          </a:prstGeom>
          <a:ln>
            <a:solidFill>
              <a:srgbClr val="2DA2BF"/>
            </a:solidFill>
          </a:ln>
        </p:spPr>
        <p:txBody>
          <a:bodyPr wrap="square">
            <a:spAutoFit/>
          </a:bodyPr>
          <a:lstStyle/>
          <a:p>
            <a:pPr>
              <a:buFont typeface="Arial"/>
              <a:buChar char="•"/>
            </a:pPr>
            <a:r>
              <a:rPr lang="en-US" dirty="0"/>
              <a:t> Go to this link:</a:t>
            </a:r>
            <a:endParaRPr lang="en-US" sz="1200" dirty="0"/>
          </a:p>
          <a:p>
            <a:r>
              <a:rPr lang="en-US" sz="1200" dirty="0">
                <a:hlinkClick r:id="rId3"/>
              </a:rPr>
              <a:t>https://training.alz.org/products/4021/approaching-alzheimers-first-responder-training?_ga=2.259100035.86842223.1569370663-452561694.1519663229&amp;_gac=1.2756356.1568128256.EAIaIQobChMIu4rn88PG5AIVBKzICh0NzAR5EAEYASAAEgId6fD_BwE</a:t>
            </a:r>
            <a:endParaRPr lang="en-US" sz="1200" dirty="0"/>
          </a:p>
          <a:p>
            <a:endParaRPr lang="en-US" sz="1200" dirty="0"/>
          </a:p>
          <a:p>
            <a:endParaRPr lang="en-US" sz="900" dirty="0"/>
          </a:p>
          <a:p>
            <a:pPr>
              <a:buFont typeface="Arial"/>
              <a:buChar char="•"/>
            </a:pPr>
            <a:r>
              <a:rPr lang="en-US" dirty="0"/>
              <a:t> Click on the purple “Add to Cart” button (this is free)</a:t>
            </a:r>
          </a:p>
          <a:p>
            <a:pPr>
              <a:buFont typeface="Arial"/>
              <a:buChar char="•"/>
            </a:pPr>
            <a:endParaRPr lang="en-US" dirty="0"/>
          </a:p>
          <a:p>
            <a:pPr>
              <a:buFont typeface="Arial"/>
              <a:buChar char="•"/>
            </a:pPr>
            <a:r>
              <a:rPr lang="en-US" dirty="0"/>
              <a:t> Log in following the instructions to create a new account</a:t>
            </a:r>
          </a:p>
          <a:p>
            <a:r>
              <a:rPr lang="en-US" sz="1200" dirty="0"/>
              <a:t>   (This allows you to access the training and to print/save your Certificate of Completion.)</a:t>
            </a:r>
          </a:p>
          <a:p>
            <a:endParaRPr lang="en-US" dirty="0"/>
          </a:p>
          <a:p>
            <a:pPr>
              <a:buFont typeface="Arial"/>
              <a:buChar char="•"/>
            </a:pPr>
            <a:r>
              <a:rPr lang="en-US" dirty="0"/>
              <a:t> Go through the briefing (overview) and the five scenarios, </a:t>
            </a:r>
          </a:p>
          <a:p>
            <a:r>
              <a:rPr lang="en-US" dirty="0"/>
              <a:t>  and complete all the quizzes. Follow the instructions to </a:t>
            </a:r>
          </a:p>
          <a:p>
            <a:r>
              <a:rPr lang="en-US" dirty="0"/>
              <a:t>  print your certificate.</a:t>
            </a:r>
          </a:p>
          <a:p>
            <a:pPr>
              <a:buFont typeface="Arial"/>
              <a:buChar char="•"/>
            </a:pPr>
            <a:endParaRPr lang="en-US" dirty="0"/>
          </a:p>
          <a:p>
            <a:pPr>
              <a:buFont typeface="Arial"/>
              <a:buChar char="•"/>
            </a:pPr>
            <a:r>
              <a:rPr lang="en-US" dirty="0"/>
              <a:t> Your certificate will be emailed to you  </a:t>
            </a:r>
          </a:p>
          <a:p>
            <a:pPr>
              <a:buFont typeface="Arial"/>
              <a:buChar char="•"/>
            </a:pPr>
            <a:endParaRPr lang="en-US" dirty="0"/>
          </a:p>
        </p:txBody>
      </p:sp>
      <p:sp>
        <p:nvSpPr>
          <p:cNvPr id="14" name="TextBox 13"/>
          <p:cNvSpPr txBox="1"/>
          <p:nvPr/>
        </p:nvSpPr>
        <p:spPr>
          <a:xfrm>
            <a:off x="1040131" y="5164667"/>
            <a:ext cx="7826586" cy="64633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dirty="0"/>
              <a:t>Thank you for helping our city and all of its first responders become dementia friendly. Your service to our airport is greatly appreciated!</a:t>
            </a:r>
          </a:p>
        </p:txBody>
      </p:sp>
      <p:pic>
        <p:nvPicPr>
          <p:cNvPr id="8" name="Picture 7">
            <a:extLst>
              <a:ext uri="{FF2B5EF4-FFF2-40B4-BE49-F238E27FC236}">
                <a16:creationId xmlns:a16="http://schemas.microsoft.com/office/drawing/2014/main" id="{DCEC37DC-F0ED-3149-B6DC-C6D8A2499427}"/>
              </a:ext>
            </a:extLst>
          </p:cNvPr>
          <p:cNvPicPr>
            <a:picLocks noChangeAspect="1"/>
          </p:cNvPicPr>
          <p:nvPr/>
        </p:nvPicPr>
        <p:blipFill>
          <a:blip r:embed="rId4"/>
          <a:stretch>
            <a:fillRect/>
          </a:stretch>
        </p:blipFill>
        <p:spPr>
          <a:xfrm>
            <a:off x="6970684" y="6095937"/>
            <a:ext cx="1716116" cy="697172"/>
          </a:xfrm>
          <a:prstGeom prst="rect">
            <a:avLst/>
          </a:prstGeom>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9676" y="5894025"/>
            <a:ext cx="8079129" cy="800219"/>
          </a:xfrm>
          <a:prstGeom prst="rect">
            <a:avLst/>
          </a:prstGeom>
          <a:noFill/>
        </p:spPr>
        <p:txBody>
          <a:bodyPr wrap="square" rtlCol="0">
            <a:spAutoFit/>
          </a:bodyPr>
          <a:lstStyle/>
          <a:p>
            <a:r>
              <a:rPr lang="en-US" sz="1200" i="1" dirty="0"/>
              <a:t>Developed by Dementia Friendly Tulsa - A Member of the Dementia Friendly America Network (April 2021)</a:t>
            </a:r>
          </a:p>
          <a:p>
            <a:r>
              <a:rPr lang="en-US" sz="1200" i="1" dirty="0"/>
              <a:t>Some content adapted from ACT on Alzheimer’s® developed tools and resources.</a:t>
            </a:r>
          </a:p>
          <a:p>
            <a:r>
              <a:rPr lang="en-US" sz="1200" i="1" dirty="0"/>
              <a:t>Thank you to the Alzheimer’s Association for its First Responder Training link.</a:t>
            </a:r>
          </a:p>
          <a:p>
            <a:endParaRPr lang="en-US" sz="1000" i="1" dirty="0"/>
          </a:p>
        </p:txBody>
      </p:sp>
      <p:sp>
        <p:nvSpPr>
          <p:cNvPr id="7" name="TextBox 6"/>
          <p:cNvSpPr txBox="1"/>
          <p:nvPr/>
        </p:nvSpPr>
        <p:spPr>
          <a:xfrm>
            <a:off x="557869" y="4308879"/>
            <a:ext cx="7952594" cy="923330"/>
          </a:xfrm>
          <a:prstGeom prst="rect">
            <a:avLst/>
          </a:prstGeom>
          <a:noFill/>
        </p:spPr>
        <p:txBody>
          <a:bodyPr wrap="square" rtlCol="0">
            <a:spAutoFit/>
          </a:bodyPr>
          <a:lstStyle/>
          <a:p>
            <a:r>
              <a:rPr lang="en-US" dirty="0">
                <a:solidFill>
                  <a:schemeClr val="tx1">
                    <a:lumMod val="65000"/>
                    <a:lumOff val="35000"/>
                  </a:schemeClr>
                </a:solidFill>
                <a:latin typeface="Arial Hebrew"/>
                <a:cs typeface="Arial Hebrew"/>
              </a:rPr>
              <a:t>	     Dementia Friendly America                                    DFAmerica.org			</a:t>
            </a:r>
          </a:p>
          <a:p>
            <a:r>
              <a:rPr lang="en-US" dirty="0">
                <a:solidFill>
                  <a:schemeClr val="tx1">
                    <a:lumMod val="65000"/>
                    <a:lumOff val="35000"/>
                  </a:schemeClr>
                </a:solidFill>
                <a:latin typeface="Arial Hebrew"/>
                <a:cs typeface="Arial Hebrew"/>
              </a:rPr>
              <a:t>           </a:t>
            </a:r>
            <a:endParaRPr lang="en-US" dirty="0"/>
          </a:p>
        </p:txBody>
      </p:sp>
      <p:pic>
        <p:nvPicPr>
          <p:cNvPr id="8" name="Picture 7"/>
          <p:cNvPicPr>
            <a:picLocks noChangeAspect="1"/>
          </p:cNvPicPr>
          <p:nvPr/>
        </p:nvPicPr>
        <p:blipFill>
          <a:blip r:embed="rId3"/>
          <a:stretch>
            <a:fillRect/>
          </a:stretch>
        </p:blipFill>
        <p:spPr>
          <a:xfrm>
            <a:off x="557868" y="4013200"/>
            <a:ext cx="860791" cy="977689"/>
          </a:xfrm>
          <a:prstGeom prst="rect">
            <a:avLst/>
          </a:prstGeom>
        </p:spPr>
      </p:pic>
      <p:pic>
        <p:nvPicPr>
          <p:cNvPr id="2" name="Picture 1">
            <a:extLst>
              <a:ext uri="{FF2B5EF4-FFF2-40B4-BE49-F238E27FC236}">
                <a16:creationId xmlns:a16="http://schemas.microsoft.com/office/drawing/2014/main" id="{E9CFBB66-1627-0045-8EE7-BC371A58EA17}"/>
              </a:ext>
            </a:extLst>
          </p:cNvPr>
          <p:cNvPicPr>
            <a:picLocks noChangeAspect="1"/>
          </p:cNvPicPr>
          <p:nvPr/>
        </p:nvPicPr>
        <p:blipFill>
          <a:blip r:embed="rId4"/>
          <a:stretch>
            <a:fillRect/>
          </a:stretch>
        </p:blipFill>
        <p:spPr>
          <a:xfrm>
            <a:off x="1869474" y="720735"/>
            <a:ext cx="5329383" cy="1998519"/>
          </a:xfrm>
          <a:prstGeom prst="rect">
            <a:avLst/>
          </a:prstGeom>
        </p:spPr>
      </p:pic>
    </p:spTree>
    <p:extLst>
      <p:ext uri="{BB962C8B-B14F-4D97-AF65-F5344CB8AC3E}">
        <p14:creationId xmlns:p14="http://schemas.microsoft.com/office/powerpoint/2010/main" val="316745789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Section 1: Here’s What You’ll Learn</a:t>
            </a:r>
          </a:p>
        </p:txBody>
      </p:sp>
      <p:sp>
        <p:nvSpPr>
          <p:cNvPr id="3" name="TextBox 2"/>
          <p:cNvSpPr txBox="1"/>
          <p:nvPr/>
        </p:nvSpPr>
        <p:spPr>
          <a:xfrm>
            <a:off x="656168" y="1270000"/>
            <a:ext cx="6476999" cy="4524315"/>
          </a:xfrm>
          <a:prstGeom prst="rect">
            <a:avLst/>
          </a:prstGeom>
          <a:noFill/>
        </p:spPr>
        <p:txBody>
          <a:bodyPr wrap="square" rtlCol="0">
            <a:spAutoFit/>
          </a:bodyPr>
          <a:lstStyle/>
          <a:p>
            <a:endParaRPr lang="en-US" dirty="0"/>
          </a:p>
          <a:p>
            <a:pPr>
              <a:buFont typeface="Arial"/>
              <a:buChar char="•"/>
            </a:pPr>
            <a:r>
              <a:rPr lang="en-US" dirty="0"/>
              <a:t> Dementia Friendly America Overview</a:t>
            </a:r>
          </a:p>
          <a:p>
            <a:endParaRPr lang="en-US" dirty="0"/>
          </a:p>
          <a:p>
            <a:pPr marL="180975" indent="-180975">
              <a:buFont typeface="Arial" panose="020B0604020202020204" pitchFamily="34" charset="0"/>
              <a:buChar char="•"/>
            </a:pPr>
            <a:r>
              <a:rPr lang="en-US" dirty="0"/>
              <a:t>About Dementia-friendly Communities and Organizations</a:t>
            </a:r>
          </a:p>
          <a:p>
            <a:endParaRPr lang="en-US" dirty="0"/>
          </a:p>
          <a:p>
            <a:pPr marL="180975" indent="-180975">
              <a:buFont typeface="Arial" panose="020B0604020202020204" pitchFamily="34" charset="0"/>
              <a:buChar char="•"/>
            </a:pPr>
            <a:r>
              <a:rPr lang="en-US" dirty="0"/>
              <a:t>Why be Dementia Friendly?</a:t>
            </a:r>
          </a:p>
          <a:p>
            <a:endParaRPr lang="en-US" dirty="0"/>
          </a:p>
          <a:p>
            <a:pPr>
              <a:buFont typeface="Arial"/>
              <a:buChar char="•"/>
            </a:pPr>
            <a:r>
              <a:rPr lang="en-US" dirty="0"/>
              <a:t> Alzheimer’s and Dementia Information, Statistics and </a:t>
            </a:r>
          </a:p>
          <a:p>
            <a:r>
              <a:rPr lang="en-US" dirty="0"/>
              <a:t>  Warning Signs</a:t>
            </a:r>
          </a:p>
          <a:p>
            <a:pPr>
              <a:buFont typeface="Arial"/>
              <a:buChar char="•"/>
            </a:pPr>
            <a:endParaRPr lang="en-US" dirty="0"/>
          </a:p>
          <a:p>
            <a:pPr>
              <a:buFont typeface="Arial"/>
              <a:buChar char="•"/>
            </a:pPr>
            <a:r>
              <a:rPr lang="en-US" dirty="0"/>
              <a:t> Six Communication Tips</a:t>
            </a:r>
            <a:endParaRPr lang="en-US" sz="1400" i="1" dirty="0"/>
          </a:p>
          <a:p>
            <a:pPr lvl="1">
              <a:buFont typeface="Arial"/>
              <a:buChar char="•"/>
            </a:pPr>
            <a:endParaRPr lang="en-US" dirty="0"/>
          </a:p>
          <a:p>
            <a:pPr>
              <a:buFont typeface="Arial"/>
              <a:buChar char="•"/>
            </a:pPr>
            <a:r>
              <a:rPr lang="en-US" dirty="0"/>
              <a:t> Reducing Your Risk </a:t>
            </a:r>
          </a:p>
          <a:p>
            <a:endParaRPr lang="en-US" dirty="0"/>
          </a:p>
          <a:p>
            <a:endParaRPr lang="en-US" dirty="0"/>
          </a:p>
        </p:txBody>
      </p:sp>
      <p:pic>
        <p:nvPicPr>
          <p:cNvPr id="7" name="Picture 6" descr="DFA-logo.jpg">
            <a:extLst>
              <a:ext uri="{FF2B5EF4-FFF2-40B4-BE49-F238E27FC236}">
                <a16:creationId xmlns:a16="http://schemas.microsoft.com/office/drawing/2014/main" id="{057B75FC-DD43-2445-92A1-64217E96C538}"/>
              </a:ext>
            </a:extLst>
          </p:cNvPr>
          <p:cNvPicPr>
            <a:picLocks noChangeAspect="1"/>
          </p:cNvPicPr>
          <p:nvPr/>
        </p:nvPicPr>
        <p:blipFill>
          <a:blip r:embed="rId3"/>
          <a:stretch>
            <a:fillRect/>
          </a:stretch>
        </p:blipFill>
        <p:spPr>
          <a:xfrm>
            <a:off x="6369576" y="1589706"/>
            <a:ext cx="1839294" cy="1839294"/>
          </a:xfrm>
          <a:prstGeom prst="rect">
            <a:avLst/>
          </a:prstGeom>
        </p:spPr>
      </p:pic>
      <p:pic>
        <p:nvPicPr>
          <p:cNvPr id="6" name="Picture 5">
            <a:extLst>
              <a:ext uri="{FF2B5EF4-FFF2-40B4-BE49-F238E27FC236}">
                <a16:creationId xmlns:a16="http://schemas.microsoft.com/office/drawing/2014/main" id="{941B0A80-ACBD-384F-AC8B-846AB868C473}"/>
              </a:ext>
            </a:extLst>
          </p:cNvPr>
          <p:cNvPicPr>
            <a:picLocks noChangeAspect="1"/>
          </p:cNvPicPr>
          <p:nvPr/>
        </p:nvPicPr>
        <p:blipFill>
          <a:blip r:embed="rId4"/>
          <a:stretch>
            <a:fillRect/>
          </a:stretch>
        </p:blipFill>
        <p:spPr>
          <a:xfrm>
            <a:off x="6970684" y="6095937"/>
            <a:ext cx="1716116" cy="697172"/>
          </a:xfrm>
          <a:prstGeom prst="rect">
            <a:avLst/>
          </a:prstGeom>
        </p:spPr>
      </p:pic>
    </p:spTree>
    <p:extLst>
      <p:ext uri="{BB962C8B-B14F-4D97-AF65-F5344CB8AC3E}">
        <p14:creationId xmlns:p14="http://schemas.microsoft.com/office/powerpoint/2010/main" val="23489045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C9625-E3D0-1743-9E29-FDDDEDE49525}"/>
              </a:ext>
            </a:extLst>
          </p:cNvPr>
          <p:cNvSpPr>
            <a:spLocks noGrp="1"/>
          </p:cNvSpPr>
          <p:nvPr>
            <p:ph type="title"/>
          </p:nvPr>
        </p:nvSpPr>
        <p:spPr/>
        <p:txBody>
          <a:bodyPr>
            <a:normAutofit/>
          </a:bodyPr>
          <a:lstStyle/>
          <a:p>
            <a:r>
              <a:rPr lang="en-US" sz="2800" dirty="0"/>
              <a:t>Dementia Friendly America</a:t>
            </a:r>
          </a:p>
        </p:txBody>
      </p:sp>
      <p:sp>
        <p:nvSpPr>
          <p:cNvPr id="3" name="TextBox 2">
            <a:extLst>
              <a:ext uri="{FF2B5EF4-FFF2-40B4-BE49-F238E27FC236}">
                <a16:creationId xmlns:a16="http://schemas.microsoft.com/office/drawing/2014/main" id="{ED27BBCA-8B96-9843-88F5-D0F885134E62}"/>
              </a:ext>
            </a:extLst>
          </p:cNvPr>
          <p:cNvSpPr txBox="1"/>
          <p:nvPr/>
        </p:nvSpPr>
        <p:spPr>
          <a:xfrm>
            <a:off x="969362" y="1557338"/>
            <a:ext cx="7205275" cy="2677656"/>
          </a:xfrm>
          <a:prstGeom prst="rect">
            <a:avLst/>
          </a:prstGeom>
          <a:solidFill>
            <a:schemeClr val="accent5">
              <a:lumMod val="20000"/>
              <a:lumOff val="80000"/>
            </a:schemeClr>
          </a:solidFill>
          <a:ln>
            <a:solidFill>
              <a:schemeClr val="accent5">
                <a:lumMod val="75000"/>
              </a:schemeClr>
            </a:solidFill>
          </a:ln>
        </p:spPr>
        <p:txBody>
          <a:bodyPr wrap="square" rtlCol="0">
            <a:spAutoFit/>
          </a:bodyPr>
          <a:lstStyle/>
          <a:p>
            <a:endParaRPr lang="en-US" sz="2400" dirty="0"/>
          </a:p>
          <a:p>
            <a:r>
              <a:rPr lang="en-US" sz="2400" dirty="0"/>
              <a:t>Dementia Friendly America is a national network of communities, organizations and individuals seeking to ensure that communities across the U.S. are equipped to support people living with dementia and their caregivers. </a:t>
            </a:r>
          </a:p>
          <a:p>
            <a:endParaRPr lang="en-US" sz="2400" dirty="0"/>
          </a:p>
        </p:txBody>
      </p:sp>
      <p:pic>
        <p:nvPicPr>
          <p:cNvPr id="5" name="Picture 4">
            <a:extLst>
              <a:ext uri="{FF2B5EF4-FFF2-40B4-BE49-F238E27FC236}">
                <a16:creationId xmlns:a16="http://schemas.microsoft.com/office/drawing/2014/main" id="{F6D616B1-C748-5C4B-8A30-E332969D78B5}"/>
              </a:ext>
            </a:extLst>
          </p:cNvPr>
          <p:cNvPicPr>
            <a:picLocks noChangeAspect="1"/>
          </p:cNvPicPr>
          <p:nvPr/>
        </p:nvPicPr>
        <p:blipFill>
          <a:blip r:embed="rId2"/>
          <a:stretch>
            <a:fillRect/>
          </a:stretch>
        </p:blipFill>
        <p:spPr>
          <a:xfrm>
            <a:off x="6970684" y="6095937"/>
            <a:ext cx="1716116" cy="697172"/>
          </a:xfrm>
          <a:prstGeom prst="rect">
            <a:avLst/>
          </a:prstGeom>
        </p:spPr>
      </p:pic>
      <p:pic>
        <p:nvPicPr>
          <p:cNvPr id="4" name="Picture 3">
            <a:extLst>
              <a:ext uri="{FF2B5EF4-FFF2-40B4-BE49-F238E27FC236}">
                <a16:creationId xmlns:a16="http://schemas.microsoft.com/office/drawing/2014/main" id="{410CB551-91BF-BF49-99DE-1A571AE2151C}"/>
              </a:ext>
            </a:extLst>
          </p:cNvPr>
          <p:cNvPicPr>
            <a:picLocks noChangeAspect="1"/>
          </p:cNvPicPr>
          <p:nvPr/>
        </p:nvPicPr>
        <p:blipFill>
          <a:blip r:embed="rId3"/>
          <a:stretch>
            <a:fillRect/>
          </a:stretch>
        </p:blipFill>
        <p:spPr>
          <a:xfrm>
            <a:off x="3416298" y="3935954"/>
            <a:ext cx="2311401" cy="2266001"/>
          </a:xfrm>
          <a:prstGeom prst="rect">
            <a:avLst/>
          </a:prstGeom>
        </p:spPr>
      </p:pic>
    </p:spTree>
    <p:extLst>
      <p:ext uri="{BB962C8B-B14F-4D97-AF65-F5344CB8AC3E}">
        <p14:creationId xmlns:p14="http://schemas.microsoft.com/office/powerpoint/2010/main" val="414398281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791" y="274638"/>
            <a:ext cx="8653670" cy="1143000"/>
          </a:xfrm>
        </p:spPr>
        <p:txBody>
          <a:bodyPr>
            <a:normAutofit/>
          </a:bodyPr>
          <a:lstStyle/>
          <a:p>
            <a:r>
              <a:rPr lang="en-US" sz="2800" dirty="0"/>
              <a:t>Dementia-friendly Communities &amp; Organizations</a:t>
            </a:r>
          </a:p>
        </p:txBody>
      </p:sp>
      <p:sp>
        <p:nvSpPr>
          <p:cNvPr id="3" name="TextBox 2"/>
          <p:cNvSpPr txBox="1"/>
          <p:nvPr/>
        </p:nvSpPr>
        <p:spPr>
          <a:xfrm>
            <a:off x="656169" y="1270000"/>
            <a:ext cx="6497666" cy="4278094"/>
          </a:xfrm>
          <a:prstGeom prst="rect">
            <a:avLst/>
          </a:prstGeom>
          <a:noFill/>
        </p:spPr>
        <p:txBody>
          <a:bodyPr wrap="square" rtlCol="0">
            <a:spAutoFit/>
          </a:bodyPr>
          <a:lstStyle/>
          <a:p>
            <a:r>
              <a:rPr lang="en-US" dirty="0"/>
              <a:t>Dementia-friendly communities foster the ability of people living with dementia to remain in community </a:t>
            </a:r>
          </a:p>
          <a:p>
            <a:r>
              <a:rPr lang="en-US" dirty="0"/>
              <a:t>and engage and thrive in day-to-day living. </a:t>
            </a:r>
          </a:p>
          <a:p>
            <a:endParaRPr lang="en-US" dirty="0"/>
          </a:p>
          <a:p>
            <a:pPr marL="285750" indent="-285750">
              <a:buFont typeface="Arial" panose="020B0604020202020204" pitchFamily="34" charset="0"/>
              <a:buChar char="•"/>
            </a:pPr>
            <a:r>
              <a:rPr lang="en-US" dirty="0"/>
              <a:t>Announced in 2015 at the White House Conference on Aging</a:t>
            </a:r>
          </a:p>
          <a:p>
            <a:endParaRPr lang="en-US" sz="1400" dirty="0"/>
          </a:p>
          <a:p>
            <a:pPr marL="285750" indent="-285750">
              <a:buFont typeface="Arial" panose="020B0604020202020204" pitchFamily="34" charset="0"/>
              <a:buChar char="•"/>
            </a:pPr>
            <a:r>
              <a:rPr lang="en-US" dirty="0"/>
              <a:t>Educational programs are free; volunteer-driven</a:t>
            </a:r>
          </a:p>
          <a:p>
            <a:endParaRPr lang="en-US" sz="1400" dirty="0"/>
          </a:p>
          <a:p>
            <a:pPr marL="285750" indent="-285750">
              <a:buFont typeface="Arial" panose="020B0604020202020204" pitchFamily="34" charset="0"/>
              <a:buChar char="•"/>
            </a:pPr>
            <a:r>
              <a:rPr lang="en-US" dirty="0"/>
              <a:t>Successful in the global community as well as the U.S.</a:t>
            </a:r>
            <a:endParaRPr lang="en-US" sz="1400" i="1" dirty="0"/>
          </a:p>
          <a:p>
            <a:pPr lvl="1"/>
            <a:endParaRPr lang="en-US" sz="1400" dirty="0"/>
          </a:p>
          <a:p>
            <a:pPr marL="285750" lvl="0" indent="-285750">
              <a:buFont typeface="Arial" panose="020B0604020202020204" pitchFamily="34" charset="0"/>
              <a:buChar char="•"/>
            </a:pPr>
            <a:r>
              <a:rPr lang="en-US" dirty="0"/>
              <a:t>Provides awareness of how to assist in positive ways that promote kindness and safety </a:t>
            </a:r>
          </a:p>
          <a:p>
            <a:pPr marL="285750" lvl="0" indent="-285750">
              <a:buFont typeface="Arial" panose="020B0604020202020204" pitchFamily="34" charset="0"/>
              <a:buChar char="•"/>
            </a:pPr>
            <a:endParaRPr lang="en-US" sz="1400" dirty="0"/>
          </a:p>
          <a:p>
            <a:pPr marL="285750" lvl="0" indent="-285750">
              <a:buFont typeface="Arial" panose="020B0604020202020204" pitchFamily="34" charset="0"/>
              <a:buChar char="•"/>
            </a:pPr>
            <a:r>
              <a:rPr lang="en-US" dirty="0"/>
              <a:t>Helps reduce fear and stigma associated with having dementia/Alzheimer’s</a:t>
            </a:r>
          </a:p>
        </p:txBody>
      </p:sp>
      <p:pic>
        <p:nvPicPr>
          <p:cNvPr id="11" name="Picture 10">
            <a:extLst>
              <a:ext uri="{FF2B5EF4-FFF2-40B4-BE49-F238E27FC236}">
                <a16:creationId xmlns:a16="http://schemas.microsoft.com/office/drawing/2014/main" id="{61571398-B36C-EC49-8C36-B4D968118143}"/>
              </a:ext>
            </a:extLst>
          </p:cNvPr>
          <p:cNvPicPr>
            <a:picLocks noChangeAspect="1"/>
          </p:cNvPicPr>
          <p:nvPr/>
        </p:nvPicPr>
        <p:blipFill>
          <a:blip r:embed="rId3"/>
          <a:stretch>
            <a:fillRect/>
          </a:stretch>
        </p:blipFill>
        <p:spPr>
          <a:xfrm>
            <a:off x="6970684" y="2077717"/>
            <a:ext cx="1486477" cy="1029099"/>
          </a:xfrm>
          <a:prstGeom prst="rect">
            <a:avLst/>
          </a:prstGeom>
        </p:spPr>
      </p:pic>
      <p:pic>
        <p:nvPicPr>
          <p:cNvPr id="7" name="Picture 6">
            <a:extLst>
              <a:ext uri="{FF2B5EF4-FFF2-40B4-BE49-F238E27FC236}">
                <a16:creationId xmlns:a16="http://schemas.microsoft.com/office/drawing/2014/main" id="{D4CEC235-06DD-9043-BD3C-4594FBCB4DF9}"/>
              </a:ext>
            </a:extLst>
          </p:cNvPr>
          <p:cNvPicPr>
            <a:picLocks noChangeAspect="1"/>
          </p:cNvPicPr>
          <p:nvPr/>
        </p:nvPicPr>
        <p:blipFill>
          <a:blip r:embed="rId4"/>
          <a:stretch>
            <a:fillRect/>
          </a:stretch>
        </p:blipFill>
        <p:spPr>
          <a:xfrm>
            <a:off x="6970684" y="6095937"/>
            <a:ext cx="1716116" cy="697172"/>
          </a:xfrm>
          <a:prstGeom prst="rect">
            <a:avLst/>
          </a:prstGeom>
        </p:spPr>
      </p:pic>
      <p:pic>
        <p:nvPicPr>
          <p:cNvPr id="5" name="Picture 4">
            <a:extLst>
              <a:ext uri="{FF2B5EF4-FFF2-40B4-BE49-F238E27FC236}">
                <a16:creationId xmlns:a16="http://schemas.microsoft.com/office/drawing/2014/main" id="{33ACCF54-3246-064E-ABE4-C2A31DA39B3F}"/>
              </a:ext>
            </a:extLst>
          </p:cNvPr>
          <p:cNvPicPr>
            <a:picLocks noChangeAspect="1"/>
          </p:cNvPicPr>
          <p:nvPr/>
        </p:nvPicPr>
        <p:blipFill>
          <a:blip r:embed="rId5"/>
          <a:stretch>
            <a:fillRect/>
          </a:stretch>
        </p:blipFill>
        <p:spPr>
          <a:xfrm>
            <a:off x="7002722" y="3520070"/>
            <a:ext cx="1422400" cy="1422400"/>
          </a:xfrm>
          <a:prstGeom prst="rect">
            <a:avLst/>
          </a:prstGeom>
        </p:spPr>
      </p:pic>
    </p:spTree>
    <p:extLst>
      <p:ext uri="{BB962C8B-B14F-4D97-AF65-F5344CB8AC3E}">
        <p14:creationId xmlns:p14="http://schemas.microsoft.com/office/powerpoint/2010/main" val="174120231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Program Objectives</a:t>
            </a:r>
          </a:p>
        </p:txBody>
      </p:sp>
      <p:sp>
        <p:nvSpPr>
          <p:cNvPr id="5" name="Rectangle 4"/>
          <p:cNvSpPr/>
          <p:nvPr/>
        </p:nvSpPr>
        <p:spPr>
          <a:xfrm>
            <a:off x="1454904" y="1835437"/>
            <a:ext cx="2302638" cy="13452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1454904" y="1545167"/>
            <a:ext cx="7231896" cy="43704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a:buChar char="•"/>
            </a:pPr>
            <a:r>
              <a:rPr lang="en-US" dirty="0"/>
              <a:t> Increases community involvement</a:t>
            </a:r>
          </a:p>
          <a:p>
            <a:endParaRPr lang="en-US" dirty="0"/>
          </a:p>
          <a:p>
            <a:pPr>
              <a:buFont typeface="Arial"/>
              <a:buChar char="•"/>
            </a:pPr>
            <a:r>
              <a:rPr lang="en-US" dirty="0"/>
              <a:t> Provides awareness, kindness and safety</a:t>
            </a:r>
          </a:p>
          <a:p>
            <a:endParaRPr lang="en-US" dirty="0"/>
          </a:p>
          <a:p>
            <a:pPr>
              <a:buFont typeface="Arial"/>
              <a:buChar char="•"/>
            </a:pPr>
            <a:r>
              <a:rPr lang="en-US" dirty="0"/>
              <a:t> Enhances quality of life for those with dementia</a:t>
            </a:r>
          </a:p>
          <a:p>
            <a:pPr>
              <a:buFont typeface="Arial"/>
              <a:buChar char="•"/>
            </a:pPr>
            <a:endParaRPr lang="en-US" dirty="0"/>
          </a:p>
          <a:p>
            <a:pPr>
              <a:buFont typeface="Arial"/>
              <a:buChar char="•"/>
            </a:pPr>
            <a:r>
              <a:rPr lang="en-US" dirty="0"/>
              <a:t> Builds bridges with community resources</a:t>
            </a:r>
          </a:p>
          <a:p>
            <a:pPr>
              <a:buFont typeface="Arial"/>
              <a:buChar char="•"/>
            </a:pPr>
            <a:endParaRPr lang="en-US" dirty="0"/>
          </a:p>
          <a:p>
            <a:pPr>
              <a:buFont typeface="Arial"/>
              <a:buChar char="•"/>
            </a:pPr>
            <a:r>
              <a:rPr lang="en-US" dirty="0"/>
              <a:t> Helps reduce fear and stigma</a:t>
            </a:r>
          </a:p>
          <a:p>
            <a:pPr lvl="1"/>
            <a:endParaRPr lang="en-US" sz="1400" i="1" dirty="0"/>
          </a:p>
          <a:p>
            <a:pPr lvl="1">
              <a:buFont typeface="Arial"/>
              <a:buChar char="•"/>
            </a:pPr>
            <a:r>
              <a:rPr lang="en-US" sz="1400" i="1" dirty="0"/>
              <a:t> More willing to seek diagnosis</a:t>
            </a:r>
          </a:p>
          <a:p>
            <a:pPr lvl="1">
              <a:buFont typeface="Arial"/>
              <a:buChar char="•"/>
            </a:pPr>
            <a:r>
              <a:rPr lang="en-US" sz="1400" i="1" dirty="0"/>
              <a:t> More advanced planning for care/finances</a:t>
            </a:r>
          </a:p>
          <a:p>
            <a:pPr lvl="1">
              <a:buFont typeface="Arial"/>
              <a:buChar char="•"/>
            </a:pPr>
            <a:r>
              <a:rPr lang="en-US" sz="1400" i="1" dirty="0"/>
              <a:t> Fraud and abuse are reduced</a:t>
            </a:r>
          </a:p>
          <a:p>
            <a:pPr lvl="1"/>
            <a:endParaRPr lang="en-US" sz="2000" dirty="0"/>
          </a:p>
          <a:p>
            <a:pPr lvl="1">
              <a:buFont typeface="Arial"/>
              <a:buChar char="•"/>
            </a:pPr>
            <a:endParaRPr lang="en-US" sz="2000" dirty="0"/>
          </a:p>
          <a:p>
            <a:pPr lvl="1">
              <a:buFont typeface="Arial"/>
              <a:buChar char="•"/>
            </a:pPr>
            <a:endParaRPr lang="en-US" sz="2000" dirty="0"/>
          </a:p>
        </p:txBody>
      </p:sp>
      <p:pic>
        <p:nvPicPr>
          <p:cNvPr id="6" name="Picture 5">
            <a:extLst>
              <a:ext uri="{FF2B5EF4-FFF2-40B4-BE49-F238E27FC236}">
                <a16:creationId xmlns:a16="http://schemas.microsoft.com/office/drawing/2014/main" id="{ACE09874-1ED3-F441-B951-E256F68DD075}"/>
              </a:ext>
            </a:extLst>
          </p:cNvPr>
          <p:cNvPicPr>
            <a:picLocks noChangeAspect="1"/>
          </p:cNvPicPr>
          <p:nvPr/>
        </p:nvPicPr>
        <p:blipFill>
          <a:blip r:embed="rId3"/>
          <a:stretch>
            <a:fillRect/>
          </a:stretch>
        </p:blipFill>
        <p:spPr>
          <a:xfrm>
            <a:off x="5948300" y="4240562"/>
            <a:ext cx="1880442" cy="1504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F0CBA9E0-9D99-3B41-AB65-8F238CB018D9}"/>
              </a:ext>
            </a:extLst>
          </p:cNvPr>
          <p:cNvPicPr>
            <a:picLocks noChangeAspect="1"/>
          </p:cNvPicPr>
          <p:nvPr/>
        </p:nvPicPr>
        <p:blipFill>
          <a:blip r:embed="rId4"/>
          <a:stretch>
            <a:fillRect/>
          </a:stretch>
        </p:blipFill>
        <p:spPr>
          <a:xfrm>
            <a:off x="7313448" y="2485169"/>
            <a:ext cx="1030587" cy="1374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A00B4DC5-6EC0-F04B-9AFB-99E014836249}"/>
              </a:ext>
            </a:extLst>
          </p:cNvPr>
          <p:cNvPicPr>
            <a:picLocks noChangeAspect="1"/>
          </p:cNvPicPr>
          <p:nvPr/>
        </p:nvPicPr>
        <p:blipFill>
          <a:blip r:embed="rId5"/>
          <a:stretch>
            <a:fillRect/>
          </a:stretch>
        </p:blipFill>
        <p:spPr>
          <a:xfrm>
            <a:off x="6970684" y="6095937"/>
            <a:ext cx="1716116" cy="697172"/>
          </a:xfrm>
          <a:prstGeom prst="rect">
            <a:avLst/>
          </a:prstGeom>
        </p:spPr>
      </p:pic>
      <p:pic>
        <p:nvPicPr>
          <p:cNvPr id="8" name="Picture 7">
            <a:extLst>
              <a:ext uri="{FF2B5EF4-FFF2-40B4-BE49-F238E27FC236}">
                <a16:creationId xmlns:a16="http://schemas.microsoft.com/office/drawing/2014/main" id="{4BED03AA-B458-EC4A-B14E-E49DB102CF13}"/>
              </a:ext>
            </a:extLst>
          </p:cNvPr>
          <p:cNvPicPr>
            <a:picLocks noChangeAspect="1"/>
          </p:cNvPicPr>
          <p:nvPr/>
        </p:nvPicPr>
        <p:blipFill>
          <a:blip r:embed="rId6"/>
          <a:stretch>
            <a:fillRect/>
          </a:stretch>
        </p:blipFill>
        <p:spPr>
          <a:xfrm>
            <a:off x="6530950" y="862172"/>
            <a:ext cx="1564996" cy="12816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Why Should You Be Dementia Friendly?</a:t>
            </a:r>
          </a:p>
        </p:txBody>
      </p:sp>
      <p:sp>
        <p:nvSpPr>
          <p:cNvPr id="5" name="TextBox 4"/>
          <p:cNvSpPr txBox="1"/>
          <p:nvPr/>
        </p:nvSpPr>
        <p:spPr>
          <a:xfrm>
            <a:off x="457200" y="1238250"/>
            <a:ext cx="5164669" cy="4124207"/>
          </a:xfrm>
          <a:prstGeom prst="rect">
            <a:avLst/>
          </a:prstGeom>
          <a:noFill/>
        </p:spPr>
        <p:txBody>
          <a:bodyPr wrap="square" rtlCol="0">
            <a:spAutoFit/>
          </a:bodyPr>
          <a:lstStyle/>
          <a:p>
            <a:r>
              <a:rPr lang="en-US" dirty="0">
                <a:solidFill>
                  <a:schemeClr val="accent3"/>
                </a:solidFill>
              </a:rPr>
              <a:t>This community has a growing number of citizens with dementia or cognitive decline.</a:t>
            </a:r>
          </a:p>
          <a:p>
            <a:endParaRPr lang="en-US" dirty="0">
              <a:solidFill>
                <a:schemeClr val="accent3"/>
              </a:solidFill>
            </a:endParaRPr>
          </a:p>
          <a:p>
            <a:r>
              <a:rPr lang="en-US" dirty="0">
                <a:solidFill>
                  <a:srgbClr val="000000"/>
                </a:solidFill>
              </a:rPr>
              <a:t>U.S. Census statistics tell us:</a:t>
            </a:r>
          </a:p>
          <a:p>
            <a:endParaRPr lang="en-US" dirty="0"/>
          </a:p>
          <a:p>
            <a:pPr>
              <a:buFont typeface="Arial"/>
              <a:buChar char="•"/>
            </a:pPr>
            <a:r>
              <a:rPr lang="en-US" dirty="0"/>
              <a:t> By 2035, people age 65 and older will</a:t>
            </a:r>
          </a:p>
          <a:p>
            <a:r>
              <a:rPr lang="en-US" dirty="0"/>
              <a:t>  outnumber those under age 18</a:t>
            </a:r>
          </a:p>
          <a:p>
            <a:endParaRPr lang="en-US" dirty="0"/>
          </a:p>
          <a:p>
            <a:pPr>
              <a:buFont typeface="Arial"/>
              <a:buChar char="•"/>
            </a:pPr>
            <a:r>
              <a:rPr lang="en-US" dirty="0"/>
              <a:t> Baby boomers are increasing</a:t>
            </a:r>
            <a:endParaRPr lang="en-US" sz="1400" dirty="0"/>
          </a:p>
          <a:p>
            <a:pPr lvl="1">
              <a:buFont typeface="Arial"/>
              <a:buChar char="•"/>
            </a:pPr>
            <a:r>
              <a:rPr lang="en-US" sz="1400" dirty="0"/>
              <a:t> </a:t>
            </a:r>
            <a:r>
              <a:rPr lang="en-US" sz="1400" i="1" dirty="0"/>
              <a:t>The first wave, born in 1946, turned 65 in 2011</a:t>
            </a:r>
          </a:p>
          <a:p>
            <a:pPr lvl="1">
              <a:buFont typeface="Arial"/>
              <a:buChar char="•"/>
            </a:pPr>
            <a:r>
              <a:rPr lang="en-US" sz="1400" i="1" dirty="0"/>
              <a:t> The last wave, born in 1964, turns 85 in 2049  </a:t>
            </a:r>
          </a:p>
          <a:p>
            <a:pPr>
              <a:buFont typeface="Arial"/>
              <a:buChar char="•"/>
            </a:pPr>
            <a:endParaRPr lang="en-US" dirty="0"/>
          </a:p>
          <a:p>
            <a:pPr>
              <a:buFont typeface="Arial"/>
              <a:buChar char="•"/>
            </a:pPr>
            <a:endParaRPr lang="en-US" dirty="0"/>
          </a:p>
          <a:p>
            <a:pPr>
              <a:buFont typeface="Arial"/>
              <a:buChar char="•"/>
            </a:pPr>
            <a:endParaRPr lang="en-US" dirty="0"/>
          </a:p>
          <a:p>
            <a:endParaRPr lang="en-US" dirty="0"/>
          </a:p>
        </p:txBody>
      </p:sp>
      <p:sp>
        <p:nvSpPr>
          <p:cNvPr id="8" name="TextBox 7"/>
          <p:cNvSpPr txBox="1"/>
          <p:nvPr/>
        </p:nvSpPr>
        <p:spPr>
          <a:xfrm>
            <a:off x="978416" y="5005917"/>
            <a:ext cx="7911584" cy="83099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2400" dirty="0"/>
              <a:t>The number of people prime for dementia may be significant for the next 30-plus years. </a:t>
            </a:r>
          </a:p>
        </p:txBody>
      </p:sp>
      <p:sp>
        <p:nvSpPr>
          <p:cNvPr id="9" name="TextBox 8"/>
          <p:cNvSpPr txBox="1"/>
          <p:nvPr/>
        </p:nvSpPr>
        <p:spPr>
          <a:xfrm>
            <a:off x="793750" y="4318000"/>
            <a:ext cx="184666" cy="369332"/>
          </a:xfrm>
          <a:prstGeom prst="rect">
            <a:avLst/>
          </a:prstGeom>
          <a:noFill/>
        </p:spPr>
        <p:txBody>
          <a:bodyPr wrap="none" rtlCol="0">
            <a:spAutoFit/>
          </a:bodyPr>
          <a:lstStyle/>
          <a:p>
            <a:endParaRPr lang="en-US" dirty="0"/>
          </a:p>
        </p:txBody>
      </p:sp>
      <p:pic>
        <p:nvPicPr>
          <p:cNvPr id="10" name="Picture 9">
            <a:extLst>
              <a:ext uri="{FF2B5EF4-FFF2-40B4-BE49-F238E27FC236}">
                <a16:creationId xmlns:a16="http://schemas.microsoft.com/office/drawing/2014/main" id="{B7EE6DC4-7319-A746-9770-43ACBD4C50FD}"/>
              </a:ext>
            </a:extLst>
          </p:cNvPr>
          <p:cNvPicPr>
            <a:picLocks noChangeAspect="1"/>
          </p:cNvPicPr>
          <p:nvPr/>
        </p:nvPicPr>
        <p:blipFill>
          <a:blip r:embed="rId3"/>
          <a:stretch>
            <a:fillRect/>
          </a:stretch>
        </p:blipFill>
        <p:spPr>
          <a:xfrm>
            <a:off x="6970684" y="6095937"/>
            <a:ext cx="1716116" cy="697172"/>
          </a:xfrm>
          <a:prstGeom prst="rect">
            <a:avLst/>
          </a:prstGeom>
        </p:spPr>
      </p:pic>
      <p:pic>
        <p:nvPicPr>
          <p:cNvPr id="4" name="Picture 3">
            <a:extLst>
              <a:ext uri="{FF2B5EF4-FFF2-40B4-BE49-F238E27FC236}">
                <a16:creationId xmlns:a16="http://schemas.microsoft.com/office/drawing/2014/main" id="{4F4963BC-7AA2-E54A-AA8D-27D5867AA199}"/>
              </a:ext>
            </a:extLst>
          </p:cNvPr>
          <p:cNvPicPr>
            <a:picLocks noChangeAspect="1"/>
          </p:cNvPicPr>
          <p:nvPr/>
        </p:nvPicPr>
        <p:blipFill>
          <a:blip r:embed="rId4"/>
          <a:stretch>
            <a:fillRect/>
          </a:stretch>
        </p:blipFill>
        <p:spPr>
          <a:xfrm>
            <a:off x="4950423" y="1806132"/>
            <a:ext cx="4040522" cy="2026995"/>
          </a:xfrm>
          <a:prstGeom prst="rect">
            <a:avLst/>
          </a:prstGeom>
        </p:spPr>
      </p:pic>
    </p:spTree>
    <p:extLst>
      <p:ext uri="{BB962C8B-B14F-4D97-AF65-F5344CB8AC3E}">
        <p14:creationId xmlns:p14="http://schemas.microsoft.com/office/powerpoint/2010/main" val="306210991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Without Proper Information Some People …</a:t>
            </a:r>
          </a:p>
        </p:txBody>
      </p:sp>
      <p:sp>
        <p:nvSpPr>
          <p:cNvPr id="7" name="TextBox 6"/>
          <p:cNvSpPr txBox="1"/>
          <p:nvPr/>
        </p:nvSpPr>
        <p:spPr>
          <a:xfrm>
            <a:off x="457200" y="1417638"/>
            <a:ext cx="8409349" cy="443198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buFont typeface="Arial"/>
              <a:buChar char="•"/>
              <a:defRPr/>
            </a:pPr>
            <a:r>
              <a:rPr lang="en-US" dirty="0"/>
              <a:t> Avoid interacting with those who have dementia</a:t>
            </a:r>
          </a:p>
          <a:p>
            <a:pPr>
              <a:defRPr/>
            </a:pPr>
            <a:endParaRPr lang="en-US" dirty="0"/>
          </a:p>
          <a:p>
            <a:pPr>
              <a:buFont typeface="Arial"/>
              <a:buChar char="•"/>
              <a:defRPr/>
            </a:pPr>
            <a:r>
              <a:rPr lang="en-US" dirty="0"/>
              <a:t> Become resentful because of the extra time that those living with</a:t>
            </a:r>
          </a:p>
          <a:p>
            <a:pPr>
              <a:defRPr/>
            </a:pPr>
            <a:r>
              <a:rPr lang="en-US" dirty="0"/>
              <a:t>  dementia may require</a:t>
            </a:r>
          </a:p>
          <a:p>
            <a:pPr>
              <a:defRPr/>
            </a:pPr>
            <a:endParaRPr lang="en-US" dirty="0"/>
          </a:p>
          <a:p>
            <a:pPr>
              <a:buFont typeface="Arial"/>
              <a:buChar char="•"/>
              <a:defRPr/>
            </a:pPr>
            <a:r>
              <a:rPr lang="en-US" dirty="0"/>
              <a:t> Are embarrassed by the behavior some with cognitive decline may </a:t>
            </a:r>
          </a:p>
          <a:p>
            <a:pPr>
              <a:defRPr/>
            </a:pPr>
            <a:r>
              <a:rPr lang="en-US" dirty="0"/>
              <a:t>  exhibit</a:t>
            </a:r>
          </a:p>
          <a:p>
            <a:pPr>
              <a:defRPr/>
            </a:pPr>
            <a:endParaRPr lang="en-US" sz="2000" dirty="0"/>
          </a:p>
          <a:p>
            <a:pPr algn="ctr">
              <a:defRPr/>
            </a:pPr>
            <a:r>
              <a:rPr lang="en-US" sz="2000" dirty="0">
                <a:solidFill>
                  <a:schemeClr val="bg2">
                    <a:lumMod val="50000"/>
                  </a:schemeClr>
                </a:solidFill>
              </a:rPr>
              <a:t>Changing our attitudes and building knowledge </a:t>
            </a:r>
          </a:p>
          <a:p>
            <a:pPr algn="ctr">
              <a:defRPr/>
            </a:pPr>
            <a:r>
              <a:rPr lang="en-US" sz="2000" dirty="0">
                <a:solidFill>
                  <a:schemeClr val="bg2">
                    <a:lumMod val="50000"/>
                  </a:schemeClr>
                </a:solidFill>
              </a:rPr>
              <a:t>about dementia enables us to better share daily life experiences with those living with dementia, and their family members. </a:t>
            </a:r>
          </a:p>
          <a:p>
            <a:pPr algn="ctr">
              <a:defRPr/>
            </a:pPr>
            <a:endParaRPr lang="en-US" sz="2000" dirty="0">
              <a:solidFill>
                <a:schemeClr val="bg2">
                  <a:lumMod val="50000"/>
                </a:schemeClr>
              </a:solidFill>
            </a:endParaRPr>
          </a:p>
          <a:p>
            <a:pPr algn="ctr">
              <a:defRPr/>
            </a:pPr>
            <a:endParaRPr lang="en-US" sz="2000" dirty="0">
              <a:solidFill>
                <a:schemeClr val="bg2">
                  <a:lumMod val="50000"/>
                </a:schemeClr>
              </a:solidFill>
            </a:endParaRPr>
          </a:p>
          <a:p>
            <a:pPr>
              <a:defRPr/>
            </a:pPr>
            <a:endParaRPr lang="en-US" dirty="0"/>
          </a:p>
          <a:p>
            <a:pPr>
              <a:defRPr/>
            </a:pPr>
            <a:r>
              <a:rPr lang="en-US" dirty="0"/>
              <a:t>  </a:t>
            </a:r>
          </a:p>
        </p:txBody>
      </p:sp>
      <p:pic>
        <p:nvPicPr>
          <p:cNvPr id="8" name="Picture 7" descr="Why Should I Care?.jpg"/>
          <p:cNvPicPr>
            <a:picLocks noChangeAspect="1"/>
          </p:cNvPicPr>
          <p:nvPr/>
        </p:nvPicPr>
        <p:blipFill>
          <a:blip r:embed="rId2"/>
          <a:stretch>
            <a:fillRect/>
          </a:stretch>
        </p:blipFill>
        <p:spPr>
          <a:xfrm>
            <a:off x="3582818" y="4878491"/>
            <a:ext cx="2158111" cy="1349209"/>
          </a:xfrm>
          <a:prstGeom prst="rect">
            <a:avLst/>
          </a:prstGeom>
        </p:spPr>
      </p:pic>
      <p:pic>
        <p:nvPicPr>
          <p:cNvPr id="5" name="Picture 4">
            <a:extLst>
              <a:ext uri="{FF2B5EF4-FFF2-40B4-BE49-F238E27FC236}">
                <a16:creationId xmlns:a16="http://schemas.microsoft.com/office/drawing/2014/main" id="{86C3ACFC-2253-8647-BC85-37BD69CA0CE2}"/>
              </a:ext>
            </a:extLst>
          </p:cNvPr>
          <p:cNvPicPr>
            <a:picLocks noChangeAspect="1"/>
          </p:cNvPicPr>
          <p:nvPr/>
        </p:nvPicPr>
        <p:blipFill>
          <a:blip r:embed="rId3"/>
          <a:stretch>
            <a:fillRect/>
          </a:stretch>
        </p:blipFill>
        <p:spPr>
          <a:xfrm>
            <a:off x="6970684" y="6095937"/>
            <a:ext cx="1716116" cy="697172"/>
          </a:xfrm>
          <a:prstGeom prst="rect">
            <a:avLst/>
          </a:prstGeom>
        </p:spPr>
      </p:pic>
    </p:spTree>
    <p:extLst>
      <p:ext uri="{BB962C8B-B14F-4D97-AF65-F5344CB8AC3E}">
        <p14:creationId xmlns:p14="http://schemas.microsoft.com/office/powerpoint/2010/main" val="261385103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9CAFD-AC3D-594B-889F-2621AD84C4F5}"/>
              </a:ext>
            </a:extLst>
          </p:cNvPr>
          <p:cNvSpPr>
            <a:spLocks noGrp="1"/>
          </p:cNvSpPr>
          <p:nvPr>
            <p:ph type="title"/>
          </p:nvPr>
        </p:nvSpPr>
        <p:spPr/>
        <p:txBody>
          <a:bodyPr/>
          <a:lstStyle/>
          <a:p>
            <a:r>
              <a:rPr lang="en-US" dirty="0"/>
              <a:t>Why Should Airports Care?</a:t>
            </a:r>
          </a:p>
        </p:txBody>
      </p:sp>
      <p:sp>
        <p:nvSpPr>
          <p:cNvPr id="10" name="TextBox 9">
            <a:extLst>
              <a:ext uri="{FF2B5EF4-FFF2-40B4-BE49-F238E27FC236}">
                <a16:creationId xmlns:a16="http://schemas.microsoft.com/office/drawing/2014/main" id="{1CC3BE75-C977-0849-B200-6212C80E57DB}"/>
              </a:ext>
            </a:extLst>
          </p:cNvPr>
          <p:cNvSpPr txBox="1"/>
          <p:nvPr/>
        </p:nvSpPr>
        <p:spPr>
          <a:xfrm>
            <a:off x="617220" y="1668780"/>
            <a:ext cx="6529538" cy="3416320"/>
          </a:xfrm>
          <a:prstGeom prst="rect">
            <a:avLst/>
          </a:prstGeom>
          <a:noFill/>
        </p:spPr>
        <p:txBody>
          <a:bodyPr wrap="square" rtlCol="0">
            <a:spAutoFit/>
          </a:bodyPr>
          <a:lstStyle/>
          <a:p>
            <a:pPr>
              <a:buFont typeface="Arial"/>
              <a:buChar char="•"/>
            </a:pPr>
            <a:r>
              <a:rPr lang="en-US" dirty="0"/>
              <a:t> A diagnosis of dementia does not mean a person</a:t>
            </a:r>
          </a:p>
          <a:p>
            <a:r>
              <a:rPr lang="en-US" dirty="0"/>
              <a:t>  stops traveling.</a:t>
            </a:r>
          </a:p>
          <a:p>
            <a:pPr>
              <a:buFont typeface="Arial"/>
              <a:buChar char="•"/>
            </a:pPr>
            <a:endParaRPr lang="en-US" dirty="0"/>
          </a:p>
          <a:p>
            <a:pPr>
              <a:buFont typeface="Arial"/>
              <a:buChar char="•"/>
            </a:pPr>
            <a:r>
              <a:rPr lang="en-US" dirty="0"/>
              <a:t> Travel is beneficial for those living with dementia and</a:t>
            </a:r>
          </a:p>
          <a:p>
            <a:r>
              <a:rPr lang="en-US" dirty="0"/>
              <a:t>   their partners.</a:t>
            </a:r>
          </a:p>
          <a:p>
            <a:endParaRPr lang="en-US" dirty="0"/>
          </a:p>
          <a:p>
            <a:pPr>
              <a:buFont typeface="Arial"/>
              <a:buChar char="•"/>
            </a:pPr>
            <a:r>
              <a:rPr lang="en-US" dirty="0"/>
              <a:t> The extra stimulation in airports, though, can</a:t>
            </a:r>
          </a:p>
          <a:p>
            <a:r>
              <a:rPr lang="en-US" dirty="0"/>
              <a:t>  create anxiety.</a:t>
            </a:r>
          </a:p>
          <a:p>
            <a:r>
              <a:rPr lang="en-US" dirty="0"/>
              <a:t> </a:t>
            </a:r>
          </a:p>
          <a:p>
            <a:pPr>
              <a:buFont typeface="Arial"/>
              <a:buChar char="•"/>
            </a:pPr>
            <a:r>
              <a:rPr lang="en-US" dirty="0"/>
              <a:t> Travel companions are impacted, too.</a:t>
            </a:r>
          </a:p>
          <a:p>
            <a:endParaRPr lang="en-US" dirty="0"/>
          </a:p>
          <a:p>
            <a:endParaRPr lang="en-US" dirty="0"/>
          </a:p>
        </p:txBody>
      </p:sp>
      <p:pic>
        <p:nvPicPr>
          <p:cNvPr id="8" name="Picture 7">
            <a:extLst>
              <a:ext uri="{FF2B5EF4-FFF2-40B4-BE49-F238E27FC236}">
                <a16:creationId xmlns:a16="http://schemas.microsoft.com/office/drawing/2014/main" id="{4B9F04E7-1E8A-4D4A-95AF-ACB75B2E13C7}"/>
              </a:ext>
            </a:extLst>
          </p:cNvPr>
          <p:cNvPicPr>
            <a:picLocks noChangeAspect="1"/>
          </p:cNvPicPr>
          <p:nvPr/>
        </p:nvPicPr>
        <p:blipFill>
          <a:blip r:embed="rId3"/>
          <a:stretch>
            <a:fillRect/>
          </a:stretch>
        </p:blipFill>
        <p:spPr>
          <a:xfrm>
            <a:off x="5641299" y="3734240"/>
            <a:ext cx="3045501" cy="1143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33E4EA7A-77EA-5C4A-8479-830356A8A4DA}"/>
              </a:ext>
            </a:extLst>
          </p:cNvPr>
          <p:cNvPicPr>
            <a:picLocks noChangeAspect="1"/>
          </p:cNvPicPr>
          <p:nvPr/>
        </p:nvPicPr>
        <p:blipFill>
          <a:blip r:embed="rId4"/>
          <a:stretch>
            <a:fillRect/>
          </a:stretch>
        </p:blipFill>
        <p:spPr>
          <a:xfrm>
            <a:off x="6970684" y="1763237"/>
            <a:ext cx="1744412" cy="15046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56D265E9-92BA-AD4D-8CB5-7E14B9BE4614}"/>
              </a:ext>
            </a:extLst>
          </p:cNvPr>
          <p:cNvPicPr>
            <a:picLocks noChangeAspect="1"/>
          </p:cNvPicPr>
          <p:nvPr/>
        </p:nvPicPr>
        <p:blipFill>
          <a:blip r:embed="rId5"/>
          <a:stretch>
            <a:fillRect/>
          </a:stretch>
        </p:blipFill>
        <p:spPr>
          <a:xfrm>
            <a:off x="6970684" y="6095937"/>
            <a:ext cx="1716116" cy="697172"/>
          </a:xfrm>
          <a:prstGeom prst="rect">
            <a:avLst/>
          </a:prstGeom>
        </p:spPr>
      </p:pic>
      <p:pic>
        <p:nvPicPr>
          <p:cNvPr id="4" name="Picture 3">
            <a:extLst>
              <a:ext uri="{FF2B5EF4-FFF2-40B4-BE49-F238E27FC236}">
                <a16:creationId xmlns:a16="http://schemas.microsoft.com/office/drawing/2014/main" id="{2C0830C7-8ED7-054B-896D-D563D57E15B7}"/>
              </a:ext>
            </a:extLst>
          </p:cNvPr>
          <p:cNvPicPr>
            <a:picLocks noChangeAspect="1"/>
          </p:cNvPicPr>
          <p:nvPr/>
        </p:nvPicPr>
        <p:blipFill>
          <a:blip r:embed="rId6"/>
          <a:stretch>
            <a:fillRect/>
          </a:stretch>
        </p:blipFill>
        <p:spPr>
          <a:xfrm>
            <a:off x="2627691" y="4637090"/>
            <a:ext cx="2508596" cy="1599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9154616"/>
      </p:ext>
    </p:extLst>
  </p:cSld>
  <p:clrMapOvr>
    <a:masterClrMapping/>
  </p:clrMapOvr>
  <p:transitio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Concourse.thmx</Template>
  <TotalTime>6754</TotalTime>
  <Words>1889</Words>
  <Application>Microsoft Macintosh PowerPoint</Application>
  <PresentationFormat>On-screen Show (4:3)</PresentationFormat>
  <Paragraphs>346</Paragraphs>
  <Slides>28</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Arial Hebrew</vt:lpstr>
      <vt:lpstr>Calibri</vt:lpstr>
      <vt:lpstr>Lucida Sans Unicode</vt:lpstr>
      <vt:lpstr>Verdana</vt:lpstr>
      <vt:lpstr>Wingdings</vt:lpstr>
      <vt:lpstr>Wingdings 2</vt:lpstr>
      <vt:lpstr>Wingdings 3</vt:lpstr>
      <vt:lpstr>Concourse</vt:lpstr>
      <vt:lpstr>Dementia Friendly Airports First Responder Self-study Program  for Airport Police Departments   Developed by Dementia Friendly Tulsa  A Member of the Dementia Friendly America Network</vt:lpstr>
      <vt:lpstr>Contents: Two Sections</vt:lpstr>
      <vt:lpstr>Section 1: Here’s What You’ll Learn</vt:lpstr>
      <vt:lpstr>Dementia Friendly America</vt:lpstr>
      <vt:lpstr>Dementia-friendly Communities &amp; Organizations</vt:lpstr>
      <vt:lpstr>Program Objectives</vt:lpstr>
      <vt:lpstr>Why Should You Be Dementia Friendly?</vt:lpstr>
      <vt:lpstr>Without Proper Information Some People …</vt:lpstr>
      <vt:lpstr>Why Should Airports Care?</vt:lpstr>
      <vt:lpstr>Airport Travel Concerns</vt:lpstr>
      <vt:lpstr>Dementia is NOT a Normal Part of Aging</vt:lpstr>
      <vt:lpstr>PowerPoint Presentation</vt:lpstr>
      <vt:lpstr>Alzheimer’s is a Progressive Disease</vt:lpstr>
      <vt:lpstr>PowerPoint Presentation</vt:lpstr>
      <vt:lpstr>Did You Know the Entire Family is Affected? 83% of Caregivers are Unpaid Family or Friends</vt:lpstr>
      <vt:lpstr>10 Signs of Alzheimer’s Disease</vt:lpstr>
      <vt:lpstr>Alzheimer’s vs. Typical Age-related Changes</vt:lpstr>
      <vt:lpstr>Important Note:</vt:lpstr>
      <vt:lpstr>Communication Techniques are Key</vt:lpstr>
      <vt:lpstr>Six Communication Tips </vt:lpstr>
      <vt:lpstr>Six Communication Tips, cont. </vt:lpstr>
      <vt:lpstr>Six Communication Tips, cont. </vt:lpstr>
      <vt:lpstr>Six Communication Tips, cont. </vt:lpstr>
      <vt:lpstr>Six Communication Tips, cont. </vt:lpstr>
      <vt:lpstr>Reduce Your Dementia Risk</vt:lpstr>
      <vt:lpstr>Section 2: Scenarios and Certificate Request</vt:lpstr>
      <vt:lpstr>Viewing the Scenarios and Printing Your Completion Certificate</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MAYOR’S DEMENTIA FRIENDLY TULSA SYMPOSIUM</dc:title>
  <dc:creator>Susan Dornblaser</dc:creator>
  <cp:lastModifiedBy>John Dornblaser</cp:lastModifiedBy>
  <cp:revision>161</cp:revision>
  <cp:lastPrinted>2021-04-26T20:20:41Z</cp:lastPrinted>
  <dcterms:created xsi:type="dcterms:W3CDTF">2019-09-25T18:14:01Z</dcterms:created>
  <dcterms:modified xsi:type="dcterms:W3CDTF">2021-04-26T23:01:44Z</dcterms:modified>
</cp:coreProperties>
</file>