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74" r:id="rId3"/>
    <p:sldId id="281" r:id="rId4"/>
    <p:sldId id="283" r:id="rId5"/>
    <p:sldId id="282" r:id="rId6"/>
    <p:sldId id="285" r:id="rId7"/>
    <p:sldId id="288" r:id="rId8"/>
    <p:sldId id="286" r:id="rId9"/>
    <p:sldId id="266" r:id="rId10"/>
    <p:sldId id="262" r:id="rId11"/>
    <p:sldId id="275" r:id="rId12"/>
    <p:sldId id="278" r:id="rId13"/>
    <p:sldId id="276" r:id="rId14"/>
    <p:sldId id="264" r:id="rId15"/>
    <p:sldId id="273" r:id="rId16"/>
    <p:sldId id="289" r:id="rId17"/>
    <p:sldId id="268" r:id="rId18"/>
    <p:sldId id="290" r:id="rId1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6477" autoAdjust="0"/>
  </p:normalViewPr>
  <p:slideViewPr>
    <p:cSldViewPr>
      <p:cViewPr varScale="1">
        <p:scale>
          <a:sx n="62" d="100"/>
          <a:sy n="62" d="100"/>
        </p:scale>
        <p:origin x="708" y="66"/>
      </p:cViewPr>
      <p:guideLst>
        <p:guide orient="horz" pos="2160"/>
        <p:guide pos="2880"/>
      </p:guideLst>
    </p:cSldViewPr>
  </p:slideViewPr>
  <p:outlineViewPr>
    <p:cViewPr>
      <p:scale>
        <a:sx n="33" d="100"/>
        <a:sy n="33" d="100"/>
      </p:scale>
      <p:origin x="0" y="7872"/>
    </p:cViewPr>
  </p:outlineViewPr>
  <p:notesTextViewPr>
    <p:cViewPr>
      <p:scale>
        <a:sx n="125" d="100"/>
        <a:sy n="125" d="100"/>
      </p:scale>
      <p:origin x="0" y="-402"/>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DCE6B83-7D72-427F-AAA1-71A3C409C989}" type="datetimeFigureOut">
              <a:rPr lang="en-US" smtClean="0"/>
              <a:t>7/22/2019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44DB3525-AE62-4168-B7C7-3EFD603B1E0E}" type="slidenum">
              <a:rPr lang="en-US" smtClean="0"/>
              <a:t>‹#›</a:t>
            </a:fld>
            <a:endParaRPr lang="en-US"/>
          </a:p>
        </p:txBody>
      </p:sp>
    </p:spTree>
    <p:extLst>
      <p:ext uri="{BB962C8B-B14F-4D97-AF65-F5344CB8AC3E}">
        <p14:creationId xmlns:p14="http://schemas.microsoft.com/office/powerpoint/2010/main" val="4246382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82735C1-2B27-42A1-AD3F-905D5CC533A1}" type="datetimeFigureOut">
              <a:rPr lang="en-US" smtClean="0"/>
              <a:t>7/22/2019</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9112067E-E4BC-47FD-BEE2-32169771AE82}" type="slidenum">
              <a:rPr lang="en-US" smtClean="0"/>
              <a:t>‹#›</a:t>
            </a:fld>
            <a:endParaRPr lang="en-US"/>
          </a:p>
        </p:txBody>
      </p:sp>
    </p:spTree>
    <p:extLst>
      <p:ext uri="{BB962C8B-B14F-4D97-AF65-F5344CB8AC3E}">
        <p14:creationId xmlns:p14="http://schemas.microsoft.com/office/powerpoint/2010/main" val="408270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Good morning and thank you for inviting me to ______ to offer this Dementia Friendly Faith Communities training. Introduce yourself and share your connection to Alzheimer’s and other ADRDs. You may wish to poll the audience for others who know someone with/or is a caregiver for (past or present) someone with the disease.</a:t>
            </a:r>
          </a:p>
          <a:p>
            <a:r>
              <a:rPr lang="en-US" sz="1200" dirty="0"/>
              <a:t>Mention: This training is made possible by the Agency on Aging, through an Alzheimer’s Disease Supportive Services Grant (ADSSP) provided by the Illinois </a:t>
            </a:r>
            <a:r>
              <a:rPr lang="en-US" sz="1200" dirty="0" err="1"/>
              <a:t>Dpt</a:t>
            </a:r>
            <a:r>
              <a:rPr lang="en-US" sz="1200" dirty="0"/>
              <a:t> on Aging (</a:t>
            </a:r>
            <a:r>
              <a:rPr lang="en-US" sz="1200" dirty="0" err="1"/>
              <a:t>IDoA</a:t>
            </a:r>
            <a:r>
              <a:rPr lang="en-US" sz="1200" dirty="0"/>
              <a:t>) through the Administration on Community Living (ACL).</a:t>
            </a:r>
          </a:p>
          <a:p>
            <a:endParaRPr lang="en-US" dirty="0"/>
          </a:p>
        </p:txBody>
      </p:sp>
      <p:sp>
        <p:nvSpPr>
          <p:cNvPr id="4" name="Slide Number Placeholder 3"/>
          <p:cNvSpPr>
            <a:spLocks noGrp="1"/>
          </p:cNvSpPr>
          <p:nvPr>
            <p:ph type="sldNum" sz="quarter" idx="10"/>
          </p:nvPr>
        </p:nvSpPr>
        <p:spPr/>
        <p:txBody>
          <a:bodyPr/>
          <a:lstStyle/>
          <a:p>
            <a:fld id="{9112067E-E4BC-47FD-BEE2-32169771AE82}" type="slidenum">
              <a:rPr lang="en-US" smtClean="0"/>
              <a:t>1</a:t>
            </a:fld>
            <a:endParaRPr lang="en-US"/>
          </a:p>
        </p:txBody>
      </p:sp>
    </p:spTree>
    <p:extLst>
      <p:ext uri="{BB962C8B-B14F-4D97-AF65-F5344CB8AC3E}">
        <p14:creationId xmlns:p14="http://schemas.microsoft.com/office/powerpoint/2010/main" val="592389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point by point.  If able: Follow</a:t>
            </a:r>
            <a:r>
              <a:rPr lang="en-US" baseline="0" dirty="0"/>
              <a:t> up with video ( Dementia Friends USA website link).</a:t>
            </a:r>
          </a:p>
          <a:p>
            <a:r>
              <a:rPr lang="en-US" sz="1200" b="1" kern="1200" dirty="0">
                <a:solidFill>
                  <a:schemeClr val="tx1"/>
                </a:solidFill>
                <a:effectLst/>
                <a:latin typeface="+mn-lt"/>
                <a:ea typeface="+mn-ea"/>
                <a:cs typeface="+mn-cs"/>
              </a:rPr>
              <a:t>Approach &amp; Communication Strategies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Treat the person with dignity and respect.</a:t>
            </a:r>
          </a:p>
          <a:p>
            <a:pPr lvl="0"/>
            <a:r>
              <a:rPr lang="en-US" sz="1200" kern="1200" dirty="0">
                <a:solidFill>
                  <a:schemeClr val="tx1"/>
                </a:solidFill>
                <a:effectLst/>
                <a:latin typeface="+mn-lt"/>
                <a:ea typeface="+mn-ea"/>
                <a:cs typeface="+mn-cs"/>
              </a:rPr>
              <a:t>Avoid talking “past” the person.</a:t>
            </a:r>
          </a:p>
          <a:p>
            <a:pPr lvl="0"/>
            <a:r>
              <a:rPr lang="en-US" sz="1200" kern="1200" dirty="0">
                <a:solidFill>
                  <a:schemeClr val="tx1"/>
                </a:solidFill>
                <a:effectLst/>
                <a:latin typeface="+mn-lt"/>
                <a:ea typeface="+mn-ea"/>
                <a:cs typeface="+mn-cs"/>
              </a:rPr>
              <a:t>Be patient and supportive.</a:t>
            </a:r>
          </a:p>
          <a:p>
            <a:pPr lvl="0"/>
            <a:r>
              <a:rPr lang="en-US" sz="1200" kern="1200" dirty="0">
                <a:solidFill>
                  <a:schemeClr val="tx1"/>
                </a:solidFill>
                <a:effectLst/>
                <a:latin typeface="+mn-lt"/>
                <a:ea typeface="+mn-ea"/>
                <a:cs typeface="+mn-cs"/>
              </a:rPr>
              <a:t>Let the person know you are listening and try to understand.</a:t>
            </a:r>
          </a:p>
          <a:p>
            <a:pPr lvl="0"/>
            <a:r>
              <a:rPr lang="en-US" sz="1200" kern="1200" dirty="0">
                <a:solidFill>
                  <a:schemeClr val="tx1"/>
                </a:solidFill>
                <a:effectLst/>
                <a:latin typeface="+mn-lt"/>
                <a:ea typeface="+mn-ea"/>
                <a:cs typeface="+mn-cs"/>
              </a:rPr>
              <a:t>Avoid criticizing or correcting.</a:t>
            </a:r>
          </a:p>
          <a:p>
            <a:pPr lvl="0"/>
            <a:r>
              <a:rPr lang="en-US" sz="1200" kern="1200" dirty="0">
                <a:solidFill>
                  <a:schemeClr val="tx1"/>
                </a:solidFill>
                <a:effectLst/>
                <a:latin typeface="+mn-lt"/>
                <a:ea typeface="+mn-ea"/>
                <a:cs typeface="+mn-cs"/>
              </a:rPr>
              <a:t>Offer comfort and reassurance.</a:t>
            </a:r>
          </a:p>
          <a:p>
            <a:pPr lvl="0"/>
            <a:r>
              <a:rPr lang="en-US" sz="1200" kern="1200" dirty="0">
                <a:solidFill>
                  <a:schemeClr val="tx1"/>
                </a:solidFill>
                <a:effectLst/>
                <a:latin typeface="+mn-lt"/>
                <a:ea typeface="+mn-ea"/>
                <a:cs typeface="+mn-cs"/>
              </a:rPr>
              <a:t>If communication is difficult, reassure &amp; encourage the person to continue.</a:t>
            </a:r>
          </a:p>
          <a:p>
            <a:endParaRPr lang="en-US" dirty="0"/>
          </a:p>
        </p:txBody>
      </p:sp>
      <p:sp>
        <p:nvSpPr>
          <p:cNvPr id="4" name="Slide Number Placeholder 3"/>
          <p:cNvSpPr>
            <a:spLocks noGrp="1"/>
          </p:cNvSpPr>
          <p:nvPr>
            <p:ph type="sldNum" sz="quarter" idx="10"/>
          </p:nvPr>
        </p:nvSpPr>
        <p:spPr/>
        <p:txBody>
          <a:bodyPr/>
          <a:lstStyle/>
          <a:p>
            <a:fld id="{9112067E-E4BC-47FD-BEE2-32169771AE82}" type="slidenum">
              <a:rPr lang="en-US" smtClean="0"/>
              <a:t>10</a:t>
            </a:fld>
            <a:endParaRPr lang="en-US"/>
          </a:p>
        </p:txBody>
      </p:sp>
    </p:spTree>
    <p:extLst>
      <p:ext uri="{BB962C8B-B14F-4D97-AF65-F5344CB8AC3E}">
        <p14:creationId xmlns:p14="http://schemas.microsoft.com/office/powerpoint/2010/main" val="2699114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Tie the notion of  “love, value, and sense</a:t>
            </a:r>
            <a:r>
              <a:rPr lang="en-US" sz="1200" baseline="0" dirty="0"/>
              <a:t> of belonging” with the ways that we create this climate for everyone.</a:t>
            </a:r>
          </a:p>
          <a:p>
            <a:endParaRPr lang="en-US" sz="1200" baseline="0" dirty="0"/>
          </a:p>
          <a:p>
            <a:pPr>
              <a:spcBef>
                <a:spcPts val="600"/>
              </a:spcBef>
              <a:buFont typeface="Wingdings" panose="05000000000000000000" pitchFamily="2" charset="2"/>
              <a:buChar char="q"/>
            </a:pPr>
            <a:r>
              <a:rPr lang="en-US" sz="1200" dirty="0"/>
              <a:t>Invite a person with dementia or care partner to give a talk about their experience.</a:t>
            </a:r>
          </a:p>
          <a:p>
            <a:pPr>
              <a:spcBef>
                <a:spcPts val="600"/>
              </a:spcBef>
              <a:buFont typeface="Wingdings" panose="05000000000000000000" pitchFamily="2" charset="2"/>
              <a:buChar char="q"/>
            </a:pPr>
            <a:r>
              <a:rPr lang="en-US" sz="1200" dirty="0"/>
              <a:t>Provide congregants with ideas of ways to support families:</a:t>
            </a:r>
          </a:p>
          <a:p>
            <a:pPr lvl="1">
              <a:spcBef>
                <a:spcPts val="600"/>
              </a:spcBef>
              <a:buFont typeface="Wingdings" panose="05000000000000000000" pitchFamily="2" charset="2"/>
              <a:buChar char="q"/>
            </a:pPr>
            <a:r>
              <a:rPr lang="en-US" sz="1200" dirty="0"/>
              <a:t>Help people with dementia feel loved, valued, and a sense of belonging.</a:t>
            </a:r>
          </a:p>
          <a:p>
            <a:pPr lvl="1">
              <a:spcBef>
                <a:spcPts val="600"/>
              </a:spcBef>
              <a:buFont typeface="Wingdings" panose="05000000000000000000" pitchFamily="2" charset="2"/>
              <a:buChar char="q"/>
            </a:pPr>
            <a:r>
              <a:rPr lang="en-US" sz="1200" dirty="0"/>
              <a:t>Spend one-on-one time with the person with dementia.</a:t>
            </a:r>
          </a:p>
          <a:p>
            <a:pPr lvl="1">
              <a:spcBef>
                <a:spcPts val="600"/>
              </a:spcBef>
              <a:buFont typeface="Wingdings" panose="05000000000000000000" pitchFamily="2" charset="2"/>
              <a:buChar char="q"/>
            </a:pPr>
            <a:r>
              <a:rPr lang="en-US" sz="1200" dirty="0"/>
              <a:t>Assist with transportation.</a:t>
            </a:r>
          </a:p>
          <a:p>
            <a:pPr lvl="1">
              <a:spcBef>
                <a:spcPts val="600"/>
              </a:spcBef>
              <a:buFont typeface="Wingdings" panose="05000000000000000000" pitchFamily="2" charset="2"/>
              <a:buChar char="q"/>
            </a:pPr>
            <a:r>
              <a:rPr lang="en-US" sz="1200" dirty="0"/>
              <a:t>Help the family worship at home.</a:t>
            </a:r>
          </a:p>
          <a:p>
            <a:pPr lvl="1">
              <a:spcBef>
                <a:spcPts val="600"/>
              </a:spcBef>
              <a:buFont typeface="Wingdings" panose="05000000000000000000" pitchFamily="2" charset="2"/>
              <a:buChar char="q"/>
            </a:pPr>
            <a:r>
              <a:rPr lang="en-US" sz="1200" dirty="0"/>
              <a:t>Offer a volunteer companion.</a:t>
            </a:r>
          </a:p>
          <a:p>
            <a:pPr lvl="1">
              <a:spcBef>
                <a:spcPts val="600"/>
              </a:spcBef>
              <a:buFont typeface="Wingdings" panose="05000000000000000000" pitchFamily="2" charset="2"/>
              <a:buChar char="q"/>
            </a:pPr>
            <a:r>
              <a:rPr lang="en-US" sz="1200" dirty="0"/>
              <a:t>Provide ongoing prayer support.</a:t>
            </a:r>
          </a:p>
          <a:p>
            <a:pPr lvl="1">
              <a:spcBef>
                <a:spcPts val="600"/>
              </a:spcBef>
              <a:buFont typeface="Wingdings" panose="05000000000000000000" pitchFamily="2" charset="2"/>
              <a:buChar char="q"/>
            </a:pPr>
            <a:r>
              <a:rPr lang="en-US" sz="1200" dirty="0"/>
              <a:t>Offer training to volunteers.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112067E-E4BC-47FD-BEE2-32169771AE82}" type="slidenum">
              <a:rPr lang="en-US" smtClean="0"/>
              <a:t>11</a:t>
            </a:fld>
            <a:endParaRPr lang="en-US"/>
          </a:p>
        </p:txBody>
      </p:sp>
    </p:spTree>
    <p:extLst>
      <p:ext uri="{BB962C8B-B14F-4D97-AF65-F5344CB8AC3E}">
        <p14:creationId xmlns:p14="http://schemas.microsoft.com/office/powerpoint/2010/main" val="1005057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Points 1-3 are environmental.</a:t>
            </a:r>
          </a:p>
          <a:p>
            <a:r>
              <a:rPr lang="en-US" baseline="0" dirty="0"/>
              <a:t>Points 4-6 focus on engagement.</a:t>
            </a:r>
          </a:p>
          <a:p>
            <a:r>
              <a:rPr lang="en-US" baseline="0" dirty="0"/>
              <a:t>Points 7-8 focus on the person as an individual.</a:t>
            </a:r>
          </a:p>
        </p:txBody>
      </p:sp>
      <p:sp>
        <p:nvSpPr>
          <p:cNvPr id="4" name="Slide Number Placeholder 3"/>
          <p:cNvSpPr>
            <a:spLocks noGrp="1"/>
          </p:cNvSpPr>
          <p:nvPr>
            <p:ph type="sldNum" sz="quarter" idx="10"/>
          </p:nvPr>
        </p:nvSpPr>
        <p:spPr/>
        <p:txBody>
          <a:bodyPr/>
          <a:lstStyle/>
          <a:p>
            <a:fld id="{9112067E-E4BC-47FD-BEE2-32169771AE82}" type="slidenum">
              <a:rPr lang="en-US" smtClean="0"/>
              <a:t>12</a:t>
            </a:fld>
            <a:endParaRPr lang="en-US"/>
          </a:p>
        </p:txBody>
      </p:sp>
    </p:spTree>
    <p:extLst>
      <p:ext uri="{BB962C8B-B14F-4D97-AF65-F5344CB8AC3E}">
        <p14:creationId xmlns:p14="http://schemas.microsoft.com/office/powerpoint/2010/main" val="2220412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every person with dementia, 10-12 others are affected.</a:t>
            </a:r>
          </a:p>
          <a:p>
            <a:endParaRPr lang="en-US" baseline="0" dirty="0"/>
          </a:p>
          <a:p>
            <a:r>
              <a:rPr lang="en-US" baseline="0" dirty="0"/>
              <a:t>Though children and persons with dementia often get along very well together, caring for a person with dementia can diminish time spent with parents, vacations, and “fun” events.</a:t>
            </a:r>
          </a:p>
          <a:p>
            <a:endParaRPr lang="en-US" baseline="0" dirty="0"/>
          </a:p>
          <a:p>
            <a:r>
              <a:rPr lang="en-US" baseline="0" dirty="0"/>
              <a:t>Care partners often don’t want to admit that they need help.</a:t>
            </a:r>
          </a:p>
          <a:p>
            <a:endParaRPr lang="en-US" baseline="0" dirty="0"/>
          </a:p>
          <a:p>
            <a:r>
              <a:rPr lang="en-US" baseline="0" dirty="0"/>
              <a:t>Spirituality is important to many caregivers.</a:t>
            </a:r>
          </a:p>
          <a:p>
            <a:endParaRPr lang="en-US" baseline="0" dirty="0"/>
          </a:p>
          <a:p>
            <a:r>
              <a:rPr lang="en-US" baseline="0" dirty="0"/>
              <a:t>Suggest respite resources. Refer to the county specific Caregiver Resource Center and Caregiver Counseling Center</a:t>
            </a:r>
          </a:p>
          <a:p>
            <a:endParaRPr lang="en-US" baseline="0" dirty="0"/>
          </a:p>
          <a:p>
            <a:r>
              <a:rPr lang="en-US" baseline="0" dirty="0"/>
              <a:t>Explain memory cafes:  </a:t>
            </a:r>
            <a:r>
              <a:rPr lang="en-US" sz="1200" b="0" i="0" kern="1200" dirty="0">
                <a:solidFill>
                  <a:schemeClr val="tx1"/>
                </a:solidFill>
                <a:effectLst/>
                <a:latin typeface="+mn-lt"/>
                <a:ea typeface="+mn-ea"/>
                <a:cs typeface="+mn-cs"/>
              </a:rPr>
              <a:t>A Memory Cafe is a safe and comfortable space where caregivers and their loved ones can socialize, listen to music, play games, and enjoy other appropriate activities. They provide mutual support and exchange information. They can simply enjoy the company of those with similar things in common.</a:t>
            </a:r>
          </a:p>
          <a:p>
            <a:endParaRPr lang="en-US" dirty="0"/>
          </a:p>
        </p:txBody>
      </p:sp>
      <p:sp>
        <p:nvSpPr>
          <p:cNvPr id="4" name="Slide Number Placeholder 3"/>
          <p:cNvSpPr>
            <a:spLocks noGrp="1"/>
          </p:cNvSpPr>
          <p:nvPr>
            <p:ph type="sldNum" sz="quarter" idx="10"/>
          </p:nvPr>
        </p:nvSpPr>
        <p:spPr/>
        <p:txBody>
          <a:bodyPr/>
          <a:lstStyle/>
          <a:p>
            <a:fld id="{9112067E-E4BC-47FD-BEE2-32169771AE82}" type="slidenum">
              <a:rPr lang="en-US" smtClean="0"/>
              <a:t>13</a:t>
            </a:fld>
            <a:endParaRPr lang="en-US"/>
          </a:p>
        </p:txBody>
      </p:sp>
    </p:spTree>
    <p:extLst>
      <p:ext uri="{BB962C8B-B14F-4D97-AF65-F5344CB8AC3E}">
        <p14:creationId xmlns:p14="http://schemas.microsoft.com/office/powerpoint/2010/main" val="630012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Remind participants that the majority</a:t>
            </a:r>
            <a:r>
              <a:rPr lang="en-US" sz="1200" baseline="0" dirty="0"/>
              <a:t> of older adults are older and may have vision, hearing, and mobility issues as well.  Discussion will vary depending on client needs in the specific environment.</a:t>
            </a:r>
          </a:p>
          <a:p>
            <a:pPr>
              <a:buFont typeface="Wingdings" panose="05000000000000000000" pitchFamily="2" charset="2"/>
              <a:buChar char="q"/>
            </a:pPr>
            <a:r>
              <a:rPr lang="en-US" sz="1200" b="1" dirty="0"/>
              <a:t>Signage and Navigation Tips</a:t>
            </a:r>
          </a:p>
          <a:p>
            <a:pPr marL="800100" lvl="1" indent="-342900"/>
            <a:r>
              <a:rPr lang="en-US" sz="1200" dirty="0"/>
              <a:t>Use simple and easy-to-read signs; black on white/yellow. </a:t>
            </a:r>
          </a:p>
          <a:p>
            <a:pPr marL="800100" lvl="1" indent="-342900"/>
            <a:r>
              <a:rPr lang="en-US" sz="1200" dirty="0"/>
              <a:t>Place signs at eye-level and at major decision points.</a:t>
            </a:r>
          </a:p>
          <a:p>
            <a:pPr>
              <a:buFont typeface="Wingdings" panose="05000000000000000000" pitchFamily="2" charset="2"/>
              <a:buChar char="q"/>
            </a:pPr>
            <a:r>
              <a:rPr lang="en-US" sz="1200" b="1" dirty="0"/>
              <a:t>Lighting:  </a:t>
            </a:r>
            <a:r>
              <a:rPr lang="en-US" sz="1200" dirty="0"/>
              <a:t>Provide plentiful, natural lighting.  Avoid glare and shadows.</a:t>
            </a:r>
          </a:p>
          <a:p>
            <a:pPr lvl="0">
              <a:buFont typeface="Wingdings" panose="05000000000000000000" pitchFamily="2" charset="2"/>
              <a:buChar char="q"/>
            </a:pPr>
            <a:r>
              <a:rPr lang="en-US" sz="1200" b="1" dirty="0"/>
              <a:t>Flooring:  </a:t>
            </a:r>
            <a:r>
              <a:rPr lang="en-US" sz="1200" dirty="0"/>
              <a:t>Avoid reflection, slippery surfaces, and uneven flooring.</a:t>
            </a:r>
          </a:p>
          <a:p>
            <a:pPr>
              <a:buFont typeface="Wingdings" panose="05000000000000000000" pitchFamily="2" charset="2"/>
              <a:buChar char="q"/>
            </a:pPr>
            <a:r>
              <a:rPr lang="en-US" sz="1200" b="1" dirty="0"/>
              <a:t>Seating:  </a:t>
            </a:r>
            <a:r>
              <a:rPr lang="en-US" sz="1200" dirty="0"/>
              <a:t>Provide quiet waiting areas that offer recognizable places to sit, e.g., chairs, benches.</a:t>
            </a:r>
          </a:p>
          <a:p>
            <a:endParaRPr lang="en-US" dirty="0"/>
          </a:p>
        </p:txBody>
      </p:sp>
      <p:sp>
        <p:nvSpPr>
          <p:cNvPr id="4" name="Slide Number Placeholder 3"/>
          <p:cNvSpPr>
            <a:spLocks noGrp="1"/>
          </p:cNvSpPr>
          <p:nvPr>
            <p:ph type="sldNum" sz="quarter" idx="10"/>
          </p:nvPr>
        </p:nvSpPr>
        <p:spPr/>
        <p:txBody>
          <a:bodyPr/>
          <a:lstStyle/>
          <a:p>
            <a:fld id="{9112067E-E4BC-47FD-BEE2-32169771AE82}" type="slidenum">
              <a:rPr lang="en-US" smtClean="0"/>
              <a:t>14</a:t>
            </a:fld>
            <a:endParaRPr lang="en-US"/>
          </a:p>
        </p:txBody>
      </p:sp>
    </p:spTree>
    <p:extLst>
      <p:ext uri="{BB962C8B-B14F-4D97-AF65-F5344CB8AC3E}">
        <p14:creationId xmlns:p14="http://schemas.microsoft.com/office/powerpoint/2010/main" val="1620900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Summary. </a:t>
            </a:r>
          </a:p>
          <a:p>
            <a:pPr marL="0" indent="0">
              <a:buNone/>
            </a:pPr>
            <a:r>
              <a:rPr lang="en-US" dirty="0"/>
              <a:t>Work with other community members to support people with dementia, their family members, and friends by</a:t>
            </a:r>
          </a:p>
          <a:p>
            <a:pPr>
              <a:buFont typeface="Wingdings" panose="05000000000000000000" pitchFamily="2" charset="2"/>
              <a:buChar char="q"/>
            </a:pPr>
            <a:r>
              <a:rPr lang="en-US" dirty="0"/>
              <a:t>raising awareness and reducing stigma, </a:t>
            </a:r>
          </a:p>
          <a:p>
            <a:pPr>
              <a:buFont typeface="Wingdings" panose="05000000000000000000" pitchFamily="2" charset="2"/>
              <a:buChar char="q"/>
            </a:pPr>
            <a:r>
              <a:rPr lang="en-US" dirty="0"/>
              <a:t>encouraging the adoption of dementia friendly practices, and</a:t>
            </a:r>
          </a:p>
          <a:p>
            <a:pPr>
              <a:buFont typeface="Wingdings" panose="05000000000000000000" pitchFamily="2" charset="2"/>
              <a:buChar char="q"/>
            </a:pPr>
            <a:r>
              <a:rPr lang="en-US" dirty="0"/>
              <a:t>providing training and education on how to effectively interact with people living with dementia.</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9112067E-E4BC-47FD-BEE2-32169771AE82}" type="slidenum">
              <a:rPr lang="en-US" smtClean="0"/>
              <a:t>15</a:t>
            </a:fld>
            <a:endParaRPr lang="en-US"/>
          </a:p>
        </p:txBody>
      </p:sp>
    </p:spTree>
    <p:extLst>
      <p:ext uri="{BB962C8B-B14F-4D97-AF65-F5344CB8AC3E}">
        <p14:creationId xmlns:p14="http://schemas.microsoft.com/office/powerpoint/2010/main" val="1713313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00"/>
              </a:spcBef>
              <a:buNone/>
            </a:pPr>
            <a:r>
              <a:rPr lang="en-US" sz="1200" dirty="0"/>
              <a:t>A long-time congregation family has mentioned memory changes with their mother. One week the family group attends a service. In the middle of the service, the mother stands up and wants to leave. She is very vocal about needing to leave, gets out of the pew, and loudly walks out. </a:t>
            </a:r>
            <a:br>
              <a:rPr lang="en-US" sz="1200" dirty="0"/>
            </a:br>
            <a:endParaRPr lang="en-US" sz="800" dirty="0"/>
          </a:p>
          <a:p>
            <a:pPr>
              <a:spcBef>
                <a:spcPts val="300"/>
              </a:spcBef>
              <a:buFont typeface="Wingdings" panose="05000000000000000000" pitchFamily="2" charset="2"/>
              <a:buChar char="q"/>
            </a:pPr>
            <a:r>
              <a:rPr lang="en-US" sz="1200" dirty="0"/>
              <a:t>How can you support her and the family? </a:t>
            </a:r>
          </a:p>
          <a:p>
            <a:pPr>
              <a:spcBef>
                <a:spcPts val="300"/>
              </a:spcBef>
              <a:buFont typeface="Wingdings" panose="05000000000000000000" pitchFamily="2" charset="2"/>
              <a:buChar char="q"/>
            </a:pPr>
            <a:r>
              <a:rPr lang="en-US" sz="1200" dirty="0"/>
              <a:t>What can you do right away to be sure she is safe? </a:t>
            </a:r>
          </a:p>
          <a:p>
            <a:pPr>
              <a:spcBef>
                <a:spcPts val="300"/>
              </a:spcBef>
              <a:buFont typeface="Wingdings" panose="05000000000000000000" pitchFamily="2" charset="2"/>
              <a:buNone/>
            </a:pPr>
            <a:endParaRPr lang="en-US" sz="1200" dirty="0"/>
          </a:p>
          <a:p>
            <a:pPr>
              <a:spcBef>
                <a:spcPts val="300"/>
              </a:spcBef>
              <a:buFont typeface="Wingdings" panose="05000000000000000000" pitchFamily="2" charset="2"/>
              <a:buNone/>
            </a:pPr>
            <a:r>
              <a:rPr lang="en-US" sz="1200" dirty="0"/>
              <a:t>Allow time for audience participation…</a:t>
            </a:r>
          </a:p>
          <a:p>
            <a:pPr lvl="0"/>
            <a:r>
              <a:rPr lang="en-US" sz="1200" dirty="0"/>
              <a:t>You can also remind of previously learned communication strategies. </a:t>
            </a:r>
          </a:p>
          <a:p>
            <a:pPr lvl="0"/>
            <a:r>
              <a:rPr lang="en-US" sz="1200" dirty="0"/>
              <a:t>(</a:t>
            </a:r>
            <a:r>
              <a:rPr lang="en-US" sz="1200" kern="1200" dirty="0">
                <a:solidFill>
                  <a:schemeClr val="tx1"/>
                </a:solidFill>
                <a:effectLst/>
                <a:latin typeface="+mn-lt"/>
                <a:ea typeface="+mn-ea"/>
                <a:cs typeface="+mn-cs"/>
              </a:rPr>
              <a:t>Treat the person with dignity and respect.</a:t>
            </a:r>
          </a:p>
          <a:p>
            <a:pPr lvl="0"/>
            <a:r>
              <a:rPr lang="en-US" sz="1200" kern="1200" dirty="0">
                <a:solidFill>
                  <a:schemeClr val="tx1"/>
                </a:solidFill>
                <a:effectLst/>
                <a:latin typeface="+mn-lt"/>
                <a:ea typeface="+mn-ea"/>
                <a:cs typeface="+mn-cs"/>
              </a:rPr>
              <a:t>Avoid talking “past” the person.</a:t>
            </a:r>
          </a:p>
          <a:p>
            <a:pPr lvl="0"/>
            <a:r>
              <a:rPr lang="en-US" sz="1200" kern="1200" dirty="0">
                <a:solidFill>
                  <a:schemeClr val="tx1"/>
                </a:solidFill>
                <a:effectLst/>
                <a:latin typeface="+mn-lt"/>
                <a:ea typeface="+mn-ea"/>
                <a:cs typeface="+mn-cs"/>
              </a:rPr>
              <a:t>Be patient and supportive.</a:t>
            </a:r>
          </a:p>
          <a:p>
            <a:pPr lvl="0"/>
            <a:r>
              <a:rPr lang="en-US" sz="1200" kern="1200" dirty="0">
                <a:solidFill>
                  <a:schemeClr val="tx1"/>
                </a:solidFill>
                <a:effectLst/>
                <a:latin typeface="+mn-lt"/>
                <a:ea typeface="+mn-ea"/>
                <a:cs typeface="+mn-cs"/>
              </a:rPr>
              <a:t>Let the person know you are listening and try to understand.</a:t>
            </a:r>
          </a:p>
          <a:p>
            <a:pPr lvl="0"/>
            <a:r>
              <a:rPr lang="en-US" sz="1200" kern="1200" dirty="0">
                <a:solidFill>
                  <a:schemeClr val="tx1"/>
                </a:solidFill>
                <a:effectLst/>
                <a:latin typeface="+mn-lt"/>
                <a:ea typeface="+mn-ea"/>
                <a:cs typeface="+mn-cs"/>
              </a:rPr>
              <a:t>Avoid criticizing or correcting.</a:t>
            </a:r>
          </a:p>
          <a:p>
            <a:pPr lvl="0"/>
            <a:r>
              <a:rPr lang="en-US" sz="1200" kern="1200" dirty="0">
                <a:solidFill>
                  <a:schemeClr val="tx1"/>
                </a:solidFill>
                <a:effectLst/>
                <a:latin typeface="+mn-lt"/>
                <a:ea typeface="+mn-ea"/>
                <a:cs typeface="+mn-cs"/>
              </a:rPr>
              <a:t>Offer comfort and reassurance.</a:t>
            </a:r>
          </a:p>
          <a:p>
            <a:pPr lvl="0"/>
            <a:r>
              <a:rPr lang="en-US" sz="1200" kern="1200" dirty="0">
                <a:solidFill>
                  <a:schemeClr val="tx1"/>
                </a:solidFill>
                <a:effectLst/>
                <a:latin typeface="+mn-lt"/>
                <a:ea typeface="+mn-ea"/>
                <a:cs typeface="+mn-cs"/>
              </a:rPr>
              <a:t>If communication is difficult, reassure &amp; encourage the person to continue).</a:t>
            </a:r>
          </a:p>
          <a:p>
            <a:pPr>
              <a:spcBef>
                <a:spcPts val="300"/>
              </a:spcBef>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9112067E-E4BC-47FD-BEE2-32169771AE82}" type="slidenum">
              <a:rPr lang="en-US" smtClean="0"/>
              <a:t>16</a:t>
            </a:fld>
            <a:endParaRPr lang="en-US"/>
          </a:p>
        </p:txBody>
      </p:sp>
    </p:spTree>
    <p:extLst>
      <p:ext uri="{BB962C8B-B14F-4D97-AF65-F5344CB8AC3E}">
        <p14:creationId xmlns:p14="http://schemas.microsoft.com/office/powerpoint/2010/main" val="3416568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contact information as appropriate.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Lastly, Explain the purple angel: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Look for the purple angel where you worship, shop/eat/bank. Anywhere you do business. The Purple Angel symbolizes a guardian over those living with dementia, their families and friends, and those helping to raise awareness of the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9112067E-E4BC-47FD-BEE2-32169771AE82}" type="slidenum">
              <a:rPr lang="en-US" smtClean="0"/>
              <a:t>17</a:t>
            </a:fld>
            <a:endParaRPr lang="en-US"/>
          </a:p>
        </p:txBody>
      </p:sp>
    </p:spTree>
    <p:extLst>
      <p:ext uri="{BB962C8B-B14F-4D97-AF65-F5344CB8AC3E}">
        <p14:creationId xmlns:p14="http://schemas.microsoft.com/office/powerpoint/2010/main" val="2060541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12067E-E4BC-47FD-BEE2-32169771AE82}" type="slidenum">
              <a:rPr lang="en-US" smtClean="0"/>
              <a:t>18</a:t>
            </a:fld>
            <a:endParaRPr lang="en-US"/>
          </a:p>
        </p:txBody>
      </p:sp>
    </p:spTree>
    <p:extLst>
      <p:ext uri="{BB962C8B-B14F-4D97-AF65-F5344CB8AC3E}">
        <p14:creationId xmlns:p14="http://schemas.microsoft.com/office/powerpoint/2010/main" val="216757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Objectives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Dementia Friendly Community concept</a:t>
            </a:r>
          </a:p>
          <a:p>
            <a:pPr lvl="0"/>
            <a:r>
              <a:rPr lang="en-US" sz="1200" kern="1200" dirty="0">
                <a:solidFill>
                  <a:schemeClr val="tx1"/>
                </a:solidFill>
                <a:effectLst/>
                <a:latin typeface="+mn-lt"/>
                <a:ea typeface="+mn-ea"/>
                <a:cs typeface="+mn-cs"/>
              </a:rPr>
              <a:t>Define dementia</a:t>
            </a:r>
          </a:p>
          <a:p>
            <a:pPr lvl="0"/>
            <a:r>
              <a:rPr lang="en-US" sz="1200" kern="1200" dirty="0">
                <a:solidFill>
                  <a:schemeClr val="tx1"/>
                </a:solidFill>
                <a:effectLst/>
                <a:latin typeface="+mn-lt"/>
                <a:ea typeface="+mn-ea"/>
                <a:cs typeface="+mn-cs"/>
              </a:rPr>
              <a:t>Present dementia facts &amp; statistics</a:t>
            </a:r>
          </a:p>
          <a:p>
            <a:pPr lvl="0"/>
            <a:r>
              <a:rPr lang="en-US" sz="1200" kern="1200" dirty="0">
                <a:solidFill>
                  <a:schemeClr val="tx1"/>
                </a:solidFill>
                <a:effectLst/>
                <a:latin typeface="+mn-lt"/>
                <a:ea typeface="+mn-ea"/>
                <a:cs typeface="+mn-cs"/>
              </a:rPr>
              <a:t>Identify dementia signs &amp; symptoms</a:t>
            </a:r>
          </a:p>
          <a:p>
            <a:pPr lvl="0"/>
            <a:r>
              <a:rPr lang="en-US" sz="1200" kern="1200" dirty="0">
                <a:solidFill>
                  <a:schemeClr val="tx1"/>
                </a:solidFill>
                <a:effectLst/>
                <a:latin typeface="+mn-lt"/>
                <a:ea typeface="+mn-ea"/>
                <a:cs typeface="+mn-cs"/>
              </a:rPr>
              <a:t>Outline and discuss positive approach and communication strategies</a:t>
            </a:r>
          </a:p>
          <a:p>
            <a:pPr lvl="0"/>
            <a:r>
              <a:rPr lang="en-US" sz="1200" kern="1200" dirty="0">
                <a:solidFill>
                  <a:schemeClr val="tx1"/>
                </a:solidFill>
                <a:effectLst/>
                <a:latin typeface="+mn-lt"/>
                <a:ea typeface="+mn-ea"/>
                <a:cs typeface="+mn-cs"/>
              </a:rPr>
              <a:t>Present dementia-friendly healthcare practice strategies</a:t>
            </a:r>
          </a:p>
          <a:p>
            <a:pPr lvl="0"/>
            <a:r>
              <a:rPr lang="en-US" sz="1200" kern="1200" dirty="0">
                <a:solidFill>
                  <a:schemeClr val="tx1"/>
                </a:solidFill>
                <a:effectLst/>
                <a:latin typeface="+mn-lt"/>
                <a:ea typeface="+mn-ea"/>
                <a:cs typeface="+mn-cs"/>
              </a:rPr>
              <a:t>List and describe physical characteristics of Dementia-Friendly Environments </a:t>
            </a:r>
          </a:p>
          <a:p>
            <a:pPr lvl="0"/>
            <a:r>
              <a:rPr lang="en-US" sz="1200" kern="1200" dirty="0">
                <a:solidFill>
                  <a:schemeClr val="tx1"/>
                </a:solidFill>
                <a:effectLst/>
                <a:latin typeface="+mn-lt"/>
                <a:ea typeface="+mn-ea"/>
                <a:cs typeface="+mn-cs"/>
              </a:rPr>
              <a:t>Outline process of becoming a Dementia Friend</a:t>
            </a:r>
          </a:p>
          <a:p>
            <a:pPr lvl="0"/>
            <a:r>
              <a:rPr lang="en-US" sz="1200" kern="1200" dirty="0">
                <a:solidFill>
                  <a:schemeClr val="tx1"/>
                </a:solidFill>
                <a:effectLst/>
                <a:latin typeface="+mn-lt"/>
                <a:ea typeface="+mn-ea"/>
                <a:cs typeface="+mn-cs"/>
              </a:rPr>
              <a:t>And then I will provide a Case Study where you can offer your ideas if you were to encounter a similar situation.</a:t>
            </a:r>
          </a:p>
          <a:p>
            <a:endParaRPr lang="en-US" dirty="0"/>
          </a:p>
        </p:txBody>
      </p:sp>
      <p:sp>
        <p:nvSpPr>
          <p:cNvPr id="4" name="Slide Number Placeholder 3"/>
          <p:cNvSpPr>
            <a:spLocks noGrp="1"/>
          </p:cNvSpPr>
          <p:nvPr>
            <p:ph type="sldNum" sz="quarter" idx="10"/>
          </p:nvPr>
        </p:nvSpPr>
        <p:spPr/>
        <p:txBody>
          <a:bodyPr/>
          <a:lstStyle/>
          <a:p>
            <a:fld id="{9112067E-E4BC-47FD-BEE2-32169771AE82}" type="slidenum">
              <a:rPr lang="en-US" smtClean="0"/>
              <a:t>2</a:t>
            </a:fld>
            <a:endParaRPr lang="en-US"/>
          </a:p>
        </p:txBody>
      </p:sp>
    </p:spTree>
    <p:extLst>
      <p:ext uri="{BB962C8B-B14F-4D97-AF65-F5344CB8AC3E}">
        <p14:creationId xmlns:p14="http://schemas.microsoft.com/office/powerpoint/2010/main" val="422257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Dementia Friendly Communities are characterized by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understanding of dementia</a:t>
            </a:r>
          </a:p>
          <a:p>
            <a:pPr lvl="0"/>
            <a:r>
              <a:rPr lang="en-US" sz="1200" kern="1200" dirty="0">
                <a:solidFill>
                  <a:schemeClr val="tx1"/>
                </a:solidFill>
                <a:effectLst/>
                <a:latin typeface="+mn-lt"/>
                <a:ea typeface="+mn-ea"/>
                <a:cs typeface="+mn-cs"/>
              </a:rPr>
              <a:t>Less fear and avoidance</a:t>
            </a:r>
          </a:p>
          <a:p>
            <a:pPr lvl="0"/>
            <a:r>
              <a:rPr lang="en-US" sz="1200" kern="1200" dirty="0">
                <a:solidFill>
                  <a:schemeClr val="tx1"/>
                </a:solidFill>
                <a:effectLst/>
                <a:latin typeface="+mn-lt"/>
                <a:ea typeface="+mn-ea"/>
                <a:cs typeface="+mn-cs"/>
              </a:rPr>
              <a:t>Inclusion and support for people living with dementia and their families</a:t>
            </a:r>
          </a:p>
          <a:p>
            <a:pPr lvl="0"/>
            <a:r>
              <a:rPr lang="en-US" sz="1200" kern="1200" dirty="0">
                <a:solidFill>
                  <a:schemeClr val="tx1"/>
                </a:solidFill>
                <a:effectLst/>
                <a:latin typeface="+mn-lt"/>
                <a:ea typeface="+mn-ea"/>
                <a:cs typeface="+mn-cs"/>
              </a:rPr>
              <a:t>Concerted efforts to raise awareness about dementia, transform attitudes, and move people to action </a:t>
            </a:r>
          </a:p>
          <a:p>
            <a:pPr lvl="0"/>
            <a:r>
              <a:rPr lang="en-US" sz="1200" kern="1200" dirty="0">
                <a:solidFill>
                  <a:schemeClr val="tx1"/>
                </a:solidFill>
                <a:effectLst/>
                <a:latin typeface="+mn-lt"/>
                <a:ea typeface="+mn-ea"/>
                <a:cs typeface="+mn-cs"/>
              </a:rPr>
              <a:t>Improved quality of life for persons with dementia, their family members, and friends</a:t>
            </a:r>
          </a:p>
          <a:p>
            <a:endParaRPr lang="en-US" dirty="0"/>
          </a:p>
        </p:txBody>
      </p:sp>
      <p:sp>
        <p:nvSpPr>
          <p:cNvPr id="4" name="Slide Number Placeholder 3"/>
          <p:cNvSpPr>
            <a:spLocks noGrp="1"/>
          </p:cNvSpPr>
          <p:nvPr>
            <p:ph type="sldNum" sz="quarter" idx="5"/>
          </p:nvPr>
        </p:nvSpPr>
        <p:spPr/>
        <p:txBody>
          <a:bodyPr/>
          <a:lstStyle/>
          <a:p>
            <a:fld id="{9112067E-E4BC-47FD-BEE2-32169771AE82}" type="slidenum">
              <a:rPr lang="en-US" smtClean="0"/>
              <a:t>3</a:t>
            </a:fld>
            <a:endParaRPr lang="en-US"/>
          </a:p>
        </p:txBody>
      </p:sp>
    </p:spTree>
    <p:extLst>
      <p:ext uri="{BB962C8B-B14F-4D97-AF65-F5344CB8AC3E}">
        <p14:creationId xmlns:p14="http://schemas.microsoft.com/office/powerpoint/2010/main" val="283242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Dementia Friendly communities take an all sector approach. As you can see on this slide, Dementia friendly faith communities are warm and welcoming, first responders are on the front-line… healthcare promotes early diagnosis, dementia friendly public environments, accessible transportation and banking and legal services that can identify people with memory loss that may be prime targets for financial exploitation and abuse.</a:t>
            </a:r>
          </a:p>
          <a:p>
            <a:endParaRPr lang="en-US" dirty="0"/>
          </a:p>
        </p:txBody>
      </p:sp>
      <p:sp>
        <p:nvSpPr>
          <p:cNvPr id="4" name="Slide Number Placeholder 3"/>
          <p:cNvSpPr>
            <a:spLocks noGrp="1"/>
          </p:cNvSpPr>
          <p:nvPr>
            <p:ph type="sldNum" sz="quarter" idx="5"/>
          </p:nvPr>
        </p:nvSpPr>
        <p:spPr/>
        <p:txBody>
          <a:bodyPr/>
          <a:lstStyle/>
          <a:p>
            <a:fld id="{9112067E-E4BC-47FD-BEE2-32169771AE82}" type="slidenum">
              <a:rPr lang="en-US" smtClean="0"/>
              <a:t>4</a:t>
            </a:fld>
            <a:endParaRPr lang="en-US"/>
          </a:p>
        </p:txBody>
      </p:sp>
    </p:spTree>
    <p:extLst>
      <p:ext uri="{BB962C8B-B14F-4D97-AF65-F5344CB8AC3E}">
        <p14:creationId xmlns:p14="http://schemas.microsoft.com/office/powerpoint/2010/main" val="75109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is dementia?  </a:t>
            </a:r>
            <a:r>
              <a:rPr lang="en-US" sz="1200" kern="1200" dirty="0">
                <a:solidFill>
                  <a:schemeClr val="tx1"/>
                </a:solidFill>
                <a:effectLst/>
                <a:latin typeface="+mn-lt"/>
                <a:ea typeface="+mn-ea"/>
                <a:cs typeface="+mn-cs"/>
              </a:rPr>
              <a:t>Dementia describes loss of</a:t>
            </a:r>
          </a:p>
          <a:p>
            <a:pPr lvl="0"/>
            <a:r>
              <a:rPr lang="en-US" sz="1200" kern="1200" dirty="0">
                <a:solidFill>
                  <a:schemeClr val="tx1"/>
                </a:solidFill>
                <a:effectLst/>
                <a:latin typeface="+mn-lt"/>
                <a:ea typeface="+mn-ea"/>
                <a:cs typeface="+mn-cs"/>
              </a:rPr>
              <a:t>memory</a:t>
            </a:r>
          </a:p>
          <a:p>
            <a:pPr lvl="0"/>
            <a:r>
              <a:rPr lang="en-US" sz="1200" kern="1200" dirty="0">
                <a:solidFill>
                  <a:schemeClr val="tx1"/>
                </a:solidFill>
                <a:effectLst/>
                <a:latin typeface="+mn-lt"/>
                <a:ea typeface="+mn-ea"/>
                <a:cs typeface="+mn-cs"/>
              </a:rPr>
              <a:t>thinking, and</a:t>
            </a:r>
          </a:p>
          <a:p>
            <a:pPr lvl="0"/>
            <a:r>
              <a:rPr lang="en-US" sz="1200" kern="1200" dirty="0">
                <a:solidFill>
                  <a:schemeClr val="tx1"/>
                </a:solidFill>
                <a:effectLst/>
                <a:latin typeface="+mn-lt"/>
                <a:ea typeface="+mn-ea"/>
                <a:cs typeface="+mn-cs"/>
              </a:rPr>
              <a:t>social abilities that</a:t>
            </a:r>
          </a:p>
          <a:p>
            <a:pPr lvl="0"/>
            <a:r>
              <a:rPr lang="en-US" sz="1200" b="1" kern="1200" dirty="0">
                <a:solidFill>
                  <a:schemeClr val="tx1"/>
                </a:solidFill>
                <a:effectLst/>
                <a:latin typeface="+mn-lt"/>
                <a:ea typeface="+mn-ea"/>
                <a:cs typeface="+mn-cs"/>
              </a:rPr>
              <a:t>interfere with the ability to do daily tasks.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112067E-E4BC-47FD-BEE2-32169771AE82}" type="slidenum">
              <a:rPr lang="en-US" smtClean="0"/>
              <a:t>5</a:t>
            </a:fld>
            <a:endParaRPr lang="en-US"/>
          </a:p>
        </p:txBody>
      </p:sp>
    </p:spTree>
    <p:extLst>
      <p:ext uri="{BB962C8B-B14F-4D97-AF65-F5344CB8AC3E}">
        <p14:creationId xmlns:p14="http://schemas.microsoft.com/office/powerpoint/2010/main" val="140002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symptom of Alzheimer’s disease is memory loss;</a:t>
            </a:r>
            <a:r>
              <a:rPr lang="en-US" baseline="0" dirty="0"/>
              <a:t> rarely, but some people in their 30s have “early onset” Alzheimer’s.</a:t>
            </a:r>
            <a:endParaRPr lang="en-US" dirty="0"/>
          </a:p>
          <a:p>
            <a:r>
              <a:rPr lang="en-US" dirty="0"/>
              <a:t>The major symptom of vascular</a:t>
            </a:r>
            <a:r>
              <a:rPr lang="en-US" baseline="0" dirty="0"/>
              <a:t> dementia is problem solving challenges.</a:t>
            </a:r>
          </a:p>
          <a:p>
            <a:r>
              <a:rPr lang="en-US" baseline="0" dirty="0"/>
              <a:t>The major symptom of Lewy body dementia is variability… day-to-day and within a day.  It is related to Parkinson’s disease.</a:t>
            </a:r>
          </a:p>
          <a:p>
            <a:r>
              <a:rPr lang="en-US" baseline="0" dirty="0"/>
              <a:t>The major symptom of frontotemporal dementia is behavior issues with people doing things that are very “out of character.”  FTD strikes younger populations, generally 40-60.</a:t>
            </a:r>
            <a:endParaRPr lang="en-US" dirty="0"/>
          </a:p>
        </p:txBody>
      </p:sp>
      <p:sp>
        <p:nvSpPr>
          <p:cNvPr id="4" name="Slide Number Placeholder 3"/>
          <p:cNvSpPr>
            <a:spLocks noGrp="1"/>
          </p:cNvSpPr>
          <p:nvPr>
            <p:ph type="sldNum" sz="quarter" idx="10"/>
          </p:nvPr>
        </p:nvSpPr>
        <p:spPr/>
        <p:txBody>
          <a:bodyPr/>
          <a:lstStyle/>
          <a:p>
            <a:fld id="{9112067E-E4BC-47FD-BEE2-32169771AE82}" type="slidenum">
              <a:rPr lang="en-US" smtClean="0"/>
              <a:t>6</a:t>
            </a:fld>
            <a:endParaRPr lang="en-US"/>
          </a:p>
        </p:txBody>
      </p:sp>
    </p:spTree>
    <p:extLst>
      <p:ext uri="{BB962C8B-B14F-4D97-AF65-F5344CB8AC3E}">
        <p14:creationId xmlns:p14="http://schemas.microsoft.com/office/powerpoint/2010/main" val="322138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buFont typeface="Wingdings" panose="05000000000000000000" pitchFamily="2" charset="2"/>
              <a:buChar char="q"/>
            </a:pPr>
            <a:r>
              <a:rPr lang="en-US" sz="1200" dirty="0"/>
              <a:t>1in 7 adults age 65+ has dementia; 1 in 9 age 65+ has Alzheimer’s disease.</a:t>
            </a:r>
          </a:p>
          <a:p>
            <a:pPr>
              <a:spcBef>
                <a:spcPts val="600"/>
              </a:spcBef>
              <a:buFont typeface="Wingdings" panose="05000000000000000000" pitchFamily="2" charset="2"/>
              <a:buChar char="q"/>
            </a:pPr>
            <a:r>
              <a:rPr lang="en-US" sz="1200" dirty="0"/>
              <a:t>Dementia is more than a memory issue.</a:t>
            </a:r>
          </a:p>
          <a:p>
            <a:pPr>
              <a:spcBef>
                <a:spcPts val="600"/>
              </a:spcBef>
              <a:buFont typeface="Wingdings" panose="05000000000000000000" pitchFamily="2" charset="2"/>
              <a:buChar char="q"/>
            </a:pPr>
            <a:r>
              <a:rPr lang="en-US" sz="1200" dirty="0"/>
              <a:t>A person with dementia can still enjoy a good quality of life.</a:t>
            </a:r>
          </a:p>
          <a:p>
            <a:pPr>
              <a:spcBef>
                <a:spcPts val="600"/>
              </a:spcBef>
              <a:buFont typeface="Wingdings" panose="05000000000000000000" pitchFamily="2" charset="2"/>
              <a:buChar char="q"/>
            </a:pPr>
            <a:r>
              <a:rPr lang="en-US" sz="1200" dirty="0"/>
              <a:t>Dementia does not diminish a person’s value to the community.</a:t>
            </a:r>
          </a:p>
          <a:p>
            <a:endParaRPr lang="en-US" baseline="0" dirty="0"/>
          </a:p>
          <a:p>
            <a:endParaRPr lang="en-US" baseline="0" dirty="0"/>
          </a:p>
          <a:p>
            <a:r>
              <a:rPr lang="en-US" baseline="0" dirty="0"/>
              <a:t>Pictures are from Interfaith Older Adults Program in Milwaukee; these volunteers have dementia.</a:t>
            </a:r>
            <a:endParaRPr lang="en-US" dirty="0"/>
          </a:p>
        </p:txBody>
      </p:sp>
      <p:sp>
        <p:nvSpPr>
          <p:cNvPr id="4" name="Slide Number Placeholder 3"/>
          <p:cNvSpPr>
            <a:spLocks noGrp="1"/>
          </p:cNvSpPr>
          <p:nvPr>
            <p:ph type="sldNum" sz="quarter" idx="10"/>
          </p:nvPr>
        </p:nvSpPr>
        <p:spPr/>
        <p:txBody>
          <a:bodyPr/>
          <a:lstStyle/>
          <a:p>
            <a:fld id="{9112067E-E4BC-47FD-BEE2-32169771AE82}" type="slidenum">
              <a:rPr lang="en-US" smtClean="0"/>
              <a:t>7</a:t>
            </a:fld>
            <a:endParaRPr lang="en-US"/>
          </a:p>
        </p:txBody>
      </p:sp>
    </p:spTree>
    <p:extLst>
      <p:ext uri="{BB962C8B-B14F-4D97-AF65-F5344CB8AC3E}">
        <p14:creationId xmlns:p14="http://schemas.microsoft.com/office/powerpoint/2010/main" val="210953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NEIL:  Alzheimer’s Disease &amp; Family Caregivers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of July 2016, over 654,000 adults age 60+ years live in NEIL’s 8-county planning and service area.</a:t>
            </a:r>
          </a:p>
          <a:p>
            <a:pPr lvl="1"/>
            <a:r>
              <a:rPr lang="en-US" sz="1200" kern="1200" dirty="0">
                <a:solidFill>
                  <a:schemeClr val="tx1"/>
                </a:solidFill>
                <a:effectLst/>
                <a:latin typeface="+mn-lt"/>
                <a:ea typeface="+mn-ea"/>
                <a:cs typeface="+mn-cs"/>
              </a:rPr>
              <a:t>27.5% are age 75 or older</a:t>
            </a:r>
          </a:p>
          <a:p>
            <a:pPr lvl="0"/>
            <a:r>
              <a:rPr lang="en-US" sz="1200" kern="1200" dirty="0">
                <a:solidFill>
                  <a:schemeClr val="tx1"/>
                </a:solidFill>
                <a:effectLst/>
                <a:latin typeface="+mn-lt"/>
                <a:ea typeface="+mn-ea"/>
                <a:cs typeface="+mn-cs"/>
              </a:rPr>
              <a:t>Based on pro-rated estimates of data provided by  the U.S. Census and the Alzheimer’s Association…</a:t>
            </a:r>
          </a:p>
          <a:p>
            <a:pPr lvl="1"/>
            <a:r>
              <a:rPr lang="en-US" sz="1200" kern="1200" dirty="0">
                <a:solidFill>
                  <a:schemeClr val="tx1"/>
                </a:solidFill>
                <a:effectLst/>
                <a:latin typeface="+mn-lt"/>
                <a:ea typeface="+mn-ea"/>
                <a:cs typeface="+mn-cs"/>
              </a:rPr>
              <a:t>Over 58,000 people have Alzheimer’s disease ONLY. Does not include those suffering from MCI.</a:t>
            </a:r>
          </a:p>
          <a:p>
            <a:pPr lvl="1"/>
            <a:r>
              <a:rPr lang="en-US" sz="1200" kern="1200" dirty="0">
                <a:solidFill>
                  <a:schemeClr val="tx1"/>
                </a:solidFill>
                <a:effectLst/>
                <a:latin typeface="+mn-lt"/>
                <a:ea typeface="+mn-ea"/>
                <a:cs typeface="+mn-cs"/>
              </a:rPr>
              <a:t>Over 156,000 people care for a person with Alzheimer’s disease or other dementia.</a:t>
            </a:r>
          </a:p>
          <a:p>
            <a:endParaRPr lang="en-US" dirty="0"/>
          </a:p>
        </p:txBody>
      </p:sp>
      <p:sp>
        <p:nvSpPr>
          <p:cNvPr id="4" name="Slide Number Placeholder 3"/>
          <p:cNvSpPr>
            <a:spLocks noGrp="1"/>
          </p:cNvSpPr>
          <p:nvPr>
            <p:ph type="sldNum" sz="quarter" idx="5"/>
          </p:nvPr>
        </p:nvSpPr>
        <p:spPr/>
        <p:txBody>
          <a:bodyPr/>
          <a:lstStyle/>
          <a:p>
            <a:fld id="{9112067E-E4BC-47FD-BEE2-32169771AE82}" type="slidenum">
              <a:rPr lang="en-US" smtClean="0"/>
              <a:t>8</a:t>
            </a:fld>
            <a:endParaRPr lang="en-US"/>
          </a:p>
        </p:txBody>
      </p:sp>
    </p:spTree>
    <p:extLst>
      <p:ext uri="{BB962C8B-B14F-4D97-AF65-F5344CB8AC3E}">
        <p14:creationId xmlns:p14="http://schemas.microsoft.com/office/powerpoint/2010/main" val="4127576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name “challenges” before displaying list. </a:t>
            </a:r>
          </a:p>
          <a:p>
            <a:r>
              <a:rPr lang="en-US" sz="1200" b="1" kern="1200" dirty="0">
                <a:solidFill>
                  <a:schemeClr val="tx1"/>
                </a:solidFill>
                <a:effectLst/>
                <a:latin typeface="+mn-lt"/>
                <a:ea typeface="+mn-ea"/>
                <a:cs typeface="+mn-cs"/>
              </a:rPr>
              <a:t>Dementia Signs &amp; Symptoms</a:t>
            </a:r>
            <a:endParaRPr lang="en-US" sz="1200" kern="1200" dirty="0">
              <a:solidFill>
                <a:schemeClr val="tx1"/>
              </a:solidFill>
              <a:effectLst/>
              <a:latin typeface="+mn-lt"/>
              <a:ea typeface="+mn-ea"/>
              <a:cs typeface="+mn-cs"/>
            </a:endParaRPr>
          </a:p>
          <a:p>
            <a:pPr lvl="0"/>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Communication difficulties</a:t>
            </a:r>
          </a:p>
          <a:p>
            <a:pPr lvl="0"/>
            <a:r>
              <a:rPr lang="en-US" sz="1200" kern="1200" dirty="0">
                <a:solidFill>
                  <a:schemeClr val="tx1"/>
                </a:solidFill>
                <a:effectLst/>
                <a:latin typeface="+mn-lt"/>
                <a:ea typeface="+mn-ea"/>
                <a:cs typeface="+mn-cs"/>
              </a:rPr>
              <a:t>Becoming lost</a:t>
            </a:r>
          </a:p>
          <a:p>
            <a:pPr lvl="0"/>
            <a:r>
              <a:rPr lang="en-US" sz="1200" kern="1200" dirty="0">
                <a:solidFill>
                  <a:schemeClr val="tx1"/>
                </a:solidFill>
                <a:effectLst/>
                <a:latin typeface="+mn-lt"/>
                <a:ea typeface="+mn-ea"/>
                <a:cs typeface="+mn-cs"/>
              </a:rPr>
              <a:t>Losing things</a:t>
            </a:r>
          </a:p>
          <a:p>
            <a:pPr lvl="0"/>
            <a:r>
              <a:rPr lang="en-US" sz="1200" kern="1200" dirty="0">
                <a:solidFill>
                  <a:schemeClr val="tx1"/>
                </a:solidFill>
                <a:effectLst/>
                <a:latin typeface="+mn-lt"/>
                <a:ea typeface="+mn-ea"/>
                <a:cs typeface="+mn-cs"/>
              </a:rPr>
              <a:t>Frustration</a:t>
            </a:r>
          </a:p>
          <a:p>
            <a:pPr lvl="0"/>
            <a:r>
              <a:rPr lang="en-US" sz="1200" kern="1200" dirty="0">
                <a:solidFill>
                  <a:schemeClr val="tx1"/>
                </a:solidFill>
                <a:effectLst/>
                <a:latin typeface="+mn-lt"/>
                <a:ea typeface="+mn-ea"/>
                <a:cs typeface="+mn-cs"/>
              </a:rPr>
              <a:t>Repetition</a:t>
            </a:r>
          </a:p>
          <a:p>
            <a:pPr lvl="0"/>
            <a:r>
              <a:rPr lang="en-US" sz="1200" kern="1200" dirty="0">
                <a:solidFill>
                  <a:schemeClr val="tx1"/>
                </a:solidFill>
                <a:effectLst/>
                <a:latin typeface="+mn-lt"/>
                <a:ea typeface="+mn-ea"/>
                <a:cs typeface="+mn-cs"/>
              </a:rPr>
              <a:t>Decreased or poor judgment</a:t>
            </a:r>
          </a:p>
          <a:p>
            <a:pPr lvl="0"/>
            <a:r>
              <a:rPr lang="en-US" sz="1200" kern="1200" dirty="0">
                <a:solidFill>
                  <a:schemeClr val="tx1"/>
                </a:solidFill>
                <a:effectLst/>
                <a:latin typeface="+mn-lt"/>
                <a:ea typeface="+mn-ea"/>
                <a:cs typeface="+mn-cs"/>
              </a:rPr>
              <a:t>Unacceptable behavior</a:t>
            </a:r>
          </a:p>
          <a:p>
            <a:pPr lvl="0"/>
            <a:r>
              <a:rPr lang="en-US" sz="1200" kern="1200" dirty="0">
                <a:solidFill>
                  <a:schemeClr val="tx1"/>
                </a:solidFill>
                <a:effectLst/>
                <a:latin typeface="+mn-lt"/>
                <a:ea typeface="+mn-ea"/>
                <a:cs typeface="+mn-cs"/>
              </a:rPr>
              <a:t>Confusion with time and/or place</a:t>
            </a:r>
          </a:p>
          <a:p>
            <a:endParaRPr lang="en-US" dirty="0"/>
          </a:p>
        </p:txBody>
      </p:sp>
      <p:sp>
        <p:nvSpPr>
          <p:cNvPr id="4" name="Slide Number Placeholder 3"/>
          <p:cNvSpPr>
            <a:spLocks noGrp="1"/>
          </p:cNvSpPr>
          <p:nvPr>
            <p:ph type="sldNum" sz="quarter" idx="10"/>
          </p:nvPr>
        </p:nvSpPr>
        <p:spPr/>
        <p:txBody>
          <a:bodyPr/>
          <a:lstStyle/>
          <a:p>
            <a:fld id="{9112067E-E4BC-47FD-BEE2-32169771AE82}" type="slidenum">
              <a:rPr lang="en-US" smtClean="0"/>
              <a:t>9</a:t>
            </a:fld>
            <a:endParaRPr lang="en-US"/>
          </a:p>
        </p:txBody>
      </p:sp>
    </p:spTree>
    <p:extLst>
      <p:ext uri="{BB962C8B-B14F-4D97-AF65-F5344CB8AC3E}">
        <p14:creationId xmlns:p14="http://schemas.microsoft.com/office/powerpoint/2010/main" val="390834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651E07D-9A6B-41FE-9CC6-4B031E398E09}" type="datetimeFigureOut">
              <a:rPr lang="en-US" smtClean="0"/>
              <a:t>7/22/2019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6B4E05E-8BD4-4245-82C5-89C9F5B404F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51E07D-9A6B-41FE-9CC6-4B031E398E09}"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4E05E-8BD4-4245-82C5-89C9F5B404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651E07D-9A6B-41FE-9CC6-4B031E398E09}" type="datetimeFigureOut">
              <a:rPr lang="en-US" smtClean="0"/>
              <a:t>7/22/2019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6B4E05E-8BD4-4245-82C5-89C9F5B404F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651E07D-9A6B-41FE-9CC6-4B031E398E09}"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6B4E05E-8BD4-4245-82C5-89C9F5B404FB}"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E651E07D-9A6B-41FE-9CC6-4B031E398E09}" type="datetimeFigureOut">
              <a:rPr lang="en-US" smtClean="0"/>
              <a:t>7/22/2019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6B4E05E-8BD4-4245-82C5-89C9F5B404F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651E07D-9A6B-41FE-9CC6-4B031E398E09}" type="datetimeFigureOut">
              <a:rPr lang="en-US" smtClean="0"/>
              <a:t>7/22/2019</a:t>
            </a:fld>
            <a:endParaRPr lang="en-US"/>
          </a:p>
        </p:txBody>
      </p:sp>
      <p:sp>
        <p:nvSpPr>
          <p:cNvPr id="10" name="Slide Number Placeholder 9"/>
          <p:cNvSpPr>
            <a:spLocks noGrp="1"/>
          </p:cNvSpPr>
          <p:nvPr>
            <p:ph type="sldNum" sz="quarter" idx="16"/>
          </p:nvPr>
        </p:nvSpPr>
        <p:spPr/>
        <p:txBody>
          <a:bodyPr rtlCol="0"/>
          <a:lstStyle/>
          <a:p>
            <a:fld id="{06B4E05E-8BD4-4245-82C5-89C9F5B404FB}"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651E07D-9A6B-41FE-9CC6-4B031E398E09}" type="datetimeFigureOut">
              <a:rPr lang="en-US" smtClean="0"/>
              <a:t>7/22/2019</a:t>
            </a:fld>
            <a:endParaRPr lang="en-US"/>
          </a:p>
        </p:txBody>
      </p:sp>
      <p:sp>
        <p:nvSpPr>
          <p:cNvPr id="12" name="Slide Number Placeholder 11"/>
          <p:cNvSpPr>
            <a:spLocks noGrp="1"/>
          </p:cNvSpPr>
          <p:nvPr>
            <p:ph type="sldNum" sz="quarter" idx="16"/>
          </p:nvPr>
        </p:nvSpPr>
        <p:spPr/>
        <p:txBody>
          <a:bodyPr rtlCol="0"/>
          <a:lstStyle/>
          <a:p>
            <a:fld id="{06B4E05E-8BD4-4245-82C5-89C9F5B404FB}"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651E07D-9A6B-41FE-9CC6-4B031E398E09}"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6B4E05E-8BD4-4245-82C5-89C9F5B404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1E07D-9A6B-41FE-9CC6-4B031E398E09}"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6B4E05E-8BD4-4245-82C5-89C9F5B404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E651E07D-9A6B-41FE-9CC6-4B031E398E09}"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6B4E05E-8BD4-4245-82C5-89C9F5B404FB}"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651E07D-9A6B-41FE-9CC6-4B031E398E09}" type="datetimeFigureOut">
              <a:rPr lang="en-US" smtClean="0"/>
              <a:t>7/22/2019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6B4E05E-8BD4-4245-82C5-89C9F5B404FB}"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651E07D-9A6B-41FE-9CC6-4B031E398E09}" type="datetimeFigureOut">
              <a:rPr lang="en-US" smtClean="0"/>
              <a:t>7/22/2019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6B4E05E-8BD4-4245-82C5-89C9F5B404F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Vignettes/Dementia%20Friends%20USA%20Overview.mp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Vignettes/Dementia%20Friends%20USA%20Overview.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hyperlink" Target="https://dementiafriendsusa.org/become-a-dementia-friend" TargetMode="External"/><Relationship Id="rId3" Type="http://schemas.openxmlformats.org/officeDocument/2006/relationships/hyperlink" Target="https://www.alz.org/media/HomeOffice/Facts%20and%20Figures/facts-and-figures.pdf" TargetMode="External"/><Relationship Id="rId7" Type="http://schemas.openxmlformats.org/officeDocument/2006/relationships/hyperlink" Target="https://bit.ly/2kXhDDz" TargetMode="External"/><Relationship Id="rId12" Type="http://schemas.openxmlformats.org/officeDocument/2006/relationships/hyperlink" Target="https://www.census.gov/quickfacts/i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bit.ly/2FXqe2H" TargetMode="External"/><Relationship Id="rId11" Type="http://schemas.openxmlformats.org/officeDocument/2006/relationships/hyperlink" Target="https://bit.ly/2qxY4Co" TargetMode="External"/><Relationship Id="rId5" Type="http://schemas.openxmlformats.org/officeDocument/2006/relationships/hyperlink" Target="https://bit.ly/2MrSDiA" TargetMode="External"/><Relationship Id="rId10" Type="http://schemas.openxmlformats.org/officeDocument/2006/relationships/hyperlink" Target="https://dementiafriendsusa.org/what-dementia" TargetMode="External"/><Relationship Id="rId4" Type="http://schemas.openxmlformats.org/officeDocument/2006/relationships/hyperlink" Target="https://www.dementiaaction.org.uk/assets/0000/4336/dementia_friendly_environments_checklist.pdf" TargetMode="External"/><Relationship Id="rId9" Type="http://schemas.openxmlformats.org/officeDocument/2006/relationships/hyperlink" Target="https://dementiafriendsusa.org/what-dementia-friendly-communi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8103386" cy="1447800"/>
          </a:xfrm>
        </p:spPr>
        <p:txBody>
          <a:bodyPr/>
          <a:lstStyle/>
          <a:p>
            <a:r>
              <a:rPr lang="en-US" dirty="0">
                <a:solidFill>
                  <a:schemeClr val="bg1"/>
                </a:solidFill>
              </a:rPr>
              <a:t>Dementia Friendly awareness for faith communities</a:t>
            </a:r>
          </a:p>
        </p:txBody>
      </p:sp>
      <p:sp>
        <p:nvSpPr>
          <p:cNvPr id="3" name="Subtitle 2"/>
          <p:cNvSpPr>
            <a:spLocks noGrp="1"/>
          </p:cNvSpPr>
          <p:nvPr>
            <p:ph type="subTitle" idx="1"/>
          </p:nvPr>
        </p:nvSpPr>
        <p:spPr>
          <a:xfrm>
            <a:off x="6096000" y="6050037"/>
            <a:ext cx="2971800" cy="685800"/>
          </a:xfrm>
        </p:spPr>
        <p:txBody>
          <a:bodyPr/>
          <a:lstStyle/>
          <a:p>
            <a:pPr algn="r"/>
            <a:r>
              <a:rPr lang="en-US" dirty="0"/>
              <a:t>Presentation 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028984"/>
            <a:ext cx="2172899" cy="84576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9225" y="5028984"/>
            <a:ext cx="2113748" cy="92893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49735">
            <a:off x="7112254" y="248193"/>
            <a:ext cx="1665892" cy="1468453"/>
          </a:xfrm>
          <a:prstGeom prst="rect">
            <a:avLst/>
          </a:prstGeom>
        </p:spPr>
      </p:pic>
      <p:sp>
        <p:nvSpPr>
          <p:cNvPr id="7" name="TextBox 6"/>
          <p:cNvSpPr txBox="1"/>
          <p:nvPr/>
        </p:nvSpPr>
        <p:spPr>
          <a:xfrm>
            <a:off x="3124200" y="3250873"/>
            <a:ext cx="2786340" cy="461665"/>
          </a:xfrm>
          <a:prstGeom prst="rect">
            <a:avLst/>
          </a:prstGeom>
          <a:noFill/>
        </p:spPr>
        <p:txBody>
          <a:bodyPr wrap="none" rtlCol="0">
            <a:spAutoFit/>
          </a:bodyPr>
          <a:lstStyle/>
          <a:p>
            <a:r>
              <a:rPr lang="en-US" sz="2400" dirty="0">
                <a:solidFill>
                  <a:schemeClr val="bg1"/>
                </a:solidFill>
              </a:rPr>
              <a:t>Presenter Information</a:t>
            </a:r>
          </a:p>
        </p:txBody>
      </p:sp>
    </p:spTree>
    <p:extLst>
      <p:ext uri="{BB962C8B-B14F-4D97-AF65-F5344CB8AC3E}">
        <p14:creationId xmlns:p14="http://schemas.microsoft.com/office/powerpoint/2010/main" val="40506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Approach &amp; Communication Strategies</a:t>
            </a:r>
          </a:p>
        </p:txBody>
      </p:sp>
      <p:sp>
        <p:nvSpPr>
          <p:cNvPr id="3" name="Content Placeholder 2"/>
          <p:cNvSpPr>
            <a:spLocks noGrp="1"/>
          </p:cNvSpPr>
          <p:nvPr>
            <p:ph sz="quarter" idx="1"/>
          </p:nvPr>
        </p:nvSpPr>
        <p:spPr>
          <a:xfrm>
            <a:off x="612648" y="1600200"/>
            <a:ext cx="7921752" cy="4844534"/>
          </a:xfrm>
        </p:spPr>
        <p:txBody>
          <a:bodyPr>
            <a:noAutofit/>
          </a:bodyPr>
          <a:lstStyle/>
          <a:p>
            <a:pPr>
              <a:spcBef>
                <a:spcPts val="300"/>
              </a:spcBef>
              <a:buFont typeface="Wingdings" panose="05000000000000000000" pitchFamily="2" charset="2"/>
              <a:buChar char="q"/>
            </a:pPr>
            <a:r>
              <a:rPr lang="en-US" sz="3000" dirty="0"/>
              <a:t>Treat the person with dignity and respect.</a:t>
            </a:r>
          </a:p>
          <a:p>
            <a:pPr>
              <a:spcBef>
                <a:spcPts val="300"/>
              </a:spcBef>
              <a:buFont typeface="Wingdings" panose="05000000000000000000" pitchFamily="2" charset="2"/>
              <a:buChar char="q"/>
            </a:pPr>
            <a:r>
              <a:rPr lang="en-US" sz="3000" dirty="0"/>
              <a:t>Avoid talking “past” the person.</a:t>
            </a:r>
          </a:p>
          <a:p>
            <a:pPr>
              <a:spcBef>
                <a:spcPts val="300"/>
              </a:spcBef>
              <a:buFont typeface="Wingdings" panose="05000000000000000000" pitchFamily="2" charset="2"/>
              <a:buChar char="q"/>
            </a:pPr>
            <a:r>
              <a:rPr lang="en-US" sz="3000" dirty="0"/>
              <a:t>Be patient and supportive.</a:t>
            </a:r>
          </a:p>
          <a:p>
            <a:pPr>
              <a:spcBef>
                <a:spcPts val="300"/>
              </a:spcBef>
              <a:buFont typeface="Wingdings" panose="05000000000000000000" pitchFamily="2" charset="2"/>
              <a:buChar char="q"/>
            </a:pPr>
            <a:r>
              <a:rPr lang="en-US" sz="3000" dirty="0"/>
              <a:t>Let the person know you are                      listening and try to understand.</a:t>
            </a:r>
          </a:p>
          <a:p>
            <a:pPr>
              <a:spcBef>
                <a:spcPts val="300"/>
              </a:spcBef>
              <a:buFont typeface="Wingdings" panose="05000000000000000000" pitchFamily="2" charset="2"/>
              <a:buChar char="q"/>
            </a:pPr>
            <a:r>
              <a:rPr lang="en-US" sz="3000" dirty="0"/>
              <a:t>Avoid criticizing or correcting.</a:t>
            </a:r>
          </a:p>
          <a:p>
            <a:pPr>
              <a:spcBef>
                <a:spcPts val="300"/>
              </a:spcBef>
              <a:buFont typeface="Wingdings" panose="05000000000000000000" pitchFamily="2" charset="2"/>
              <a:buChar char="q"/>
            </a:pPr>
            <a:r>
              <a:rPr lang="en-US" sz="3000" dirty="0"/>
              <a:t>Offer comfort and reassurance.</a:t>
            </a:r>
          </a:p>
          <a:p>
            <a:pPr>
              <a:spcBef>
                <a:spcPts val="300"/>
              </a:spcBef>
              <a:buFont typeface="Wingdings" panose="05000000000000000000" pitchFamily="2" charset="2"/>
              <a:buChar char="q"/>
            </a:pPr>
            <a:r>
              <a:rPr lang="en-US" sz="3000" dirty="0"/>
              <a:t>If communication is difficult,                       reassure &amp; encourage the person to continue.</a:t>
            </a:r>
          </a:p>
        </p:txBody>
      </p:sp>
      <p:sp>
        <p:nvSpPr>
          <p:cNvPr id="4" name="TextBox 3"/>
          <p:cNvSpPr txBox="1"/>
          <p:nvPr/>
        </p:nvSpPr>
        <p:spPr>
          <a:xfrm>
            <a:off x="228599" y="6444734"/>
            <a:ext cx="3237746" cy="369332"/>
          </a:xfrm>
          <a:prstGeom prst="rect">
            <a:avLst/>
          </a:prstGeom>
          <a:noFill/>
        </p:spPr>
        <p:txBody>
          <a:bodyPr wrap="none" rtlCol="0">
            <a:spAutoFit/>
          </a:bodyPr>
          <a:lstStyle/>
          <a:p>
            <a:r>
              <a:rPr lang="en-US" dirty="0">
                <a:solidFill>
                  <a:schemeClr val="bg1">
                    <a:lumMod val="50000"/>
                  </a:schemeClr>
                </a:solidFill>
              </a:rPr>
              <a:t>(Dementia Friendly America</a:t>
            </a:r>
            <a:r>
              <a:rPr lang="en-US">
                <a:solidFill>
                  <a:schemeClr val="bg1">
                    <a:lumMod val="50000"/>
                  </a:schemeClr>
                </a:solidFill>
              </a:rPr>
              <a:t>, n.d.)</a:t>
            </a:r>
            <a:endParaRPr lang="en-US" dirty="0">
              <a:solidFill>
                <a:schemeClr val="bg1">
                  <a:lumMod val="50000"/>
                </a:schemeClr>
              </a:solidFill>
            </a:endParaRPr>
          </a:p>
        </p:txBody>
      </p:sp>
      <p:pic>
        <p:nvPicPr>
          <p:cNvPr id="7" name="Picture 6">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9904" y="2819400"/>
            <a:ext cx="2743199" cy="2327563"/>
          </a:xfrm>
          <a:prstGeom prst="rect">
            <a:avLst/>
          </a:prstGeom>
        </p:spPr>
      </p:pic>
    </p:spTree>
    <p:extLst>
      <p:ext uri="{BB962C8B-B14F-4D97-AF65-F5344CB8AC3E}">
        <p14:creationId xmlns:p14="http://schemas.microsoft.com/office/powerpoint/2010/main" val="382705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rmAutofit fontScale="90000"/>
          </a:bodyPr>
          <a:lstStyle/>
          <a:p>
            <a:r>
              <a:rPr lang="en-US" dirty="0"/>
              <a:t>Respond by Educating the Faith Community</a:t>
            </a:r>
          </a:p>
        </p:txBody>
      </p:sp>
      <p:sp>
        <p:nvSpPr>
          <p:cNvPr id="3" name="Content Placeholder 2"/>
          <p:cNvSpPr>
            <a:spLocks noGrp="1"/>
          </p:cNvSpPr>
          <p:nvPr>
            <p:ph idx="1"/>
          </p:nvPr>
        </p:nvSpPr>
        <p:spPr>
          <a:xfrm>
            <a:off x="381000" y="1703626"/>
            <a:ext cx="8229600" cy="4969708"/>
          </a:xfrm>
        </p:spPr>
        <p:txBody>
          <a:bodyPr>
            <a:normAutofit fontScale="92500" lnSpcReduction="20000"/>
          </a:bodyPr>
          <a:lstStyle/>
          <a:p>
            <a:pPr>
              <a:spcBef>
                <a:spcPts val="600"/>
              </a:spcBef>
              <a:buFont typeface="Wingdings" panose="05000000000000000000" pitchFamily="2" charset="2"/>
              <a:buChar char="q"/>
            </a:pPr>
            <a:r>
              <a:rPr lang="en-US" sz="2800" dirty="0"/>
              <a:t>Invite a person with dementia or care partner to give a talk about their experience.</a:t>
            </a:r>
          </a:p>
          <a:p>
            <a:pPr>
              <a:spcBef>
                <a:spcPts val="600"/>
              </a:spcBef>
              <a:buFont typeface="Wingdings" panose="05000000000000000000" pitchFamily="2" charset="2"/>
              <a:buChar char="q"/>
            </a:pPr>
            <a:r>
              <a:rPr lang="en-US" sz="2800" dirty="0"/>
              <a:t>Provide congregants with ideas of ways to support families:</a:t>
            </a:r>
          </a:p>
          <a:p>
            <a:pPr lvl="1">
              <a:spcBef>
                <a:spcPts val="600"/>
              </a:spcBef>
              <a:buFont typeface="Wingdings" panose="05000000000000000000" pitchFamily="2" charset="2"/>
              <a:buChar char="q"/>
            </a:pPr>
            <a:r>
              <a:rPr lang="en-US" sz="2800" dirty="0"/>
              <a:t>Help people with dementia feel loved, valued, and a sense of belonging.</a:t>
            </a:r>
          </a:p>
          <a:p>
            <a:pPr lvl="1">
              <a:spcBef>
                <a:spcPts val="600"/>
              </a:spcBef>
              <a:buFont typeface="Wingdings" panose="05000000000000000000" pitchFamily="2" charset="2"/>
              <a:buChar char="q"/>
            </a:pPr>
            <a:r>
              <a:rPr lang="en-US" sz="2800" dirty="0"/>
              <a:t>Spend one-on-one time with the person with dementia.</a:t>
            </a:r>
          </a:p>
          <a:p>
            <a:pPr lvl="1">
              <a:spcBef>
                <a:spcPts val="600"/>
              </a:spcBef>
              <a:buFont typeface="Wingdings" panose="05000000000000000000" pitchFamily="2" charset="2"/>
              <a:buChar char="q"/>
            </a:pPr>
            <a:r>
              <a:rPr lang="en-US" sz="2800" dirty="0"/>
              <a:t>Assist with transportation.</a:t>
            </a:r>
          </a:p>
          <a:p>
            <a:pPr lvl="1">
              <a:spcBef>
                <a:spcPts val="600"/>
              </a:spcBef>
              <a:buFont typeface="Wingdings" panose="05000000000000000000" pitchFamily="2" charset="2"/>
              <a:buChar char="q"/>
            </a:pPr>
            <a:r>
              <a:rPr lang="en-US" sz="2800" dirty="0"/>
              <a:t>Help the family worship at home.</a:t>
            </a:r>
          </a:p>
          <a:p>
            <a:pPr lvl="1">
              <a:spcBef>
                <a:spcPts val="600"/>
              </a:spcBef>
              <a:buFont typeface="Wingdings" panose="05000000000000000000" pitchFamily="2" charset="2"/>
              <a:buChar char="q"/>
            </a:pPr>
            <a:r>
              <a:rPr lang="en-US" sz="2800" dirty="0"/>
              <a:t>Offer a volunteer companion.</a:t>
            </a:r>
          </a:p>
          <a:p>
            <a:pPr lvl="1">
              <a:spcBef>
                <a:spcPts val="600"/>
              </a:spcBef>
              <a:buFont typeface="Wingdings" panose="05000000000000000000" pitchFamily="2" charset="2"/>
              <a:buChar char="q"/>
            </a:pPr>
            <a:r>
              <a:rPr lang="en-US" sz="2800" dirty="0"/>
              <a:t>Provide ongoing prayer support.</a:t>
            </a:r>
          </a:p>
          <a:p>
            <a:pPr lvl="1">
              <a:spcBef>
                <a:spcPts val="600"/>
              </a:spcBef>
              <a:buFont typeface="Wingdings" panose="05000000000000000000" pitchFamily="2" charset="2"/>
              <a:buChar char="q"/>
            </a:pPr>
            <a:r>
              <a:rPr lang="en-US" sz="2800" dirty="0"/>
              <a:t>Offer training to volunteers.</a:t>
            </a:r>
          </a:p>
          <a:p>
            <a:pPr marL="114300" indent="0">
              <a:spcBef>
                <a:spcPts val="600"/>
              </a:spcBef>
              <a:buNone/>
            </a:pPr>
            <a:endParaRPr lang="en-US" sz="2800" dirty="0"/>
          </a:p>
          <a:p>
            <a:pPr lvl="1">
              <a:spcBef>
                <a:spcPts val="600"/>
              </a:spcBef>
            </a:pPr>
            <a:endParaRPr lang="en-US" sz="2800" dirty="0"/>
          </a:p>
        </p:txBody>
      </p:sp>
      <p:sp>
        <p:nvSpPr>
          <p:cNvPr id="4" name="Slide Number Placeholder 3"/>
          <p:cNvSpPr>
            <a:spLocks noGrp="1"/>
          </p:cNvSpPr>
          <p:nvPr>
            <p:ph type="sldNum" sz="quarter" idx="12"/>
          </p:nvPr>
        </p:nvSpPr>
        <p:spPr/>
        <p:txBody>
          <a:bodyPr>
            <a:normAutofit fontScale="85000" lnSpcReduction="20000"/>
          </a:bodyPr>
          <a:lstStyle/>
          <a:p>
            <a:fld id="{7BE296E0-4336-4669-AA25-E9A9EE5EF87A}" type="slidenum">
              <a:rPr lang="en-US" smtClean="0"/>
              <a:t>11</a:t>
            </a:fld>
            <a:endParaRPr lang="en-US"/>
          </a:p>
        </p:txBody>
      </p:sp>
      <p:sp>
        <p:nvSpPr>
          <p:cNvPr id="12" name="TextBox 11"/>
          <p:cNvSpPr txBox="1"/>
          <p:nvPr/>
        </p:nvSpPr>
        <p:spPr>
          <a:xfrm>
            <a:off x="20778" y="6488668"/>
            <a:ext cx="6837222" cy="369332"/>
          </a:xfrm>
          <a:prstGeom prst="rect">
            <a:avLst/>
          </a:prstGeom>
          <a:noFill/>
        </p:spPr>
        <p:txBody>
          <a:bodyPr wrap="square" rtlCol="0">
            <a:spAutoFit/>
          </a:bodyPr>
          <a:lstStyle/>
          <a:p>
            <a:r>
              <a:rPr lang="en-US" dirty="0">
                <a:solidFill>
                  <a:schemeClr val="bg1">
                    <a:lumMod val="65000"/>
                  </a:schemeClr>
                </a:solidFill>
              </a:rPr>
              <a:t>(Dementia Friendly America, 2017)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437" y="4648200"/>
            <a:ext cx="3270326" cy="2171700"/>
          </a:xfrm>
          <a:prstGeom prst="rect">
            <a:avLst/>
          </a:prstGeom>
        </p:spPr>
      </p:pic>
    </p:spTree>
    <p:extLst>
      <p:ext uri="{BB962C8B-B14F-4D97-AF65-F5344CB8AC3E}">
        <p14:creationId xmlns:p14="http://schemas.microsoft.com/office/powerpoint/2010/main" val="204953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762000"/>
          </a:xfrm>
        </p:spPr>
        <p:txBody>
          <a:bodyPr>
            <a:noAutofit/>
          </a:bodyPr>
          <a:lstStyle/>
          <a:p>
            <a:r>
              <a:rPr lang="en-US" sz="4000" dirty="0"/>
              <a:t>Respond with Dementia Friendly Practices</a:t>
            </a:r>
            <a:endParaRPr lang="en-US" dirty="0"/>
          </a:p>
        </p:txBody>
      </p:sp>
      <p:sp>
        <p:nvSpPr>
          <p:cNvPr id="3" name="Content Placeholder 2"/>
          <p:cNvSpPr>
            <a:spLocks noGrp="1"/>
          </p:cNvSpPr>
          <p:nvPr>
            <p:ph idx="1"/>
          </p:nvPr>
        </p:nvSpPr>
        <p:spPr>
          <a:xfrm>
            <a:off x="612648" y="1600200"/>
            <a:ext cx="8153400" cy="4724400"/>
          </a:xfrm>
        </p:spPr>
        <p:txBody>
          <a:bodyPr>
            <a:noAutofit/>
          </a:bodyPr>
          <a:lstStyle/>
          <a:p>
            <a:pPr>
              <a:spcBef>
                <a:spcPts val="1200"/>
              </a:spcBef>
            </a:pPr>
            <a:r>
              <a:rPr lang="en-US" sz="2600" dirty="0"/>
              <a:t>Wear name tags.</a:t>
            </a:r>
          </a:p>
          <a:p>
            <a:pPr>
              <a:spcBef>
                <a:spcPts val="1200"/>
              </a:spcBef>
            </a:pPr>
            <a:r>
              <a:rPr lang="en-US" sz="2600" dirty="0"/>
              <a:t>Provide a quiet area when the person may go if needed.</a:t>
            </a:r>
          </a:p>
          <a:p>
            <a:pPr>
              <a:spcBef>
                <a:spcPts val="1200"/>
              </a:spcBef>
            </a:pPr>
            <a:r>
              <a:rPr lang="en-US" sz="2600" dirty="0"/>
              <a:t>Display signs that clearly ID restrooms &amp; exits.</a:t>
            </a:r>
          </a:p>
          <a:p>
            <a:pPr>
              <a:spcBef>
                <a:spcPts val="1200"/>
              </a:spcBef>
            </a:pPr>
            <a:r>
              <a:rPr lang="en-US" sz="2600" dirty="0"/>
              <a:t>Plan spiritual visits that include the traditional &amp; familiar.</a:t>
            </a:r>
          </a:p>
          <a:p>
            <a:pPr>
              <a:spcBef>
                <a:spcPts val="1200"/>
              </a:spcBef>
            </a:pPr>
            <a:r>
              <a:rPr lang="en-US" sz="2600" dirty="0"/>
              <a:t>Recognize the spiritual significance of nature.</a:t>
            </a:r>
          </a:p>
          <a:p>
            <a:pPr>
              <a:spcBef>
                <a:spcPts val="1200"/>
              </a:spcBef>
            </a:pPr>
            <a:r>
              <a:rPr lang="en-US" sz="2600" dirty="0"/>
              <a:t>Organize meaningful activities that engage the senses.</a:t>
            </a:r>
          </a:p>
          <a:p>
            <a:pPr>
              <a:spcBef>
                <a:spcPts val="1200"/>
              </a:spcBef>
            </a:pPr>
            <a:r>
              <a:rPr lang="en-US" sz="2600" dirty="0"/>
              <a:t>Link the person with dementia with empathetic support.</a:t>
            </a:r>
          </a:p>
          <a:p>
            <a:pPr>
              <a:spcBef>
                <a:spcPts val="1200"/>
              </a:spcBef>
            </a:pPr>
            <a:r>
              <a:rPr lang="en-US" sz="2600" dirty="0"/>
              <a:t>Be attune to the individual’s spiritual needs                    and beliefs.</a:t>
            </a:r>
          </a:p>
          <a:p>
            <a:pPr>
              <a:spcBef>
                <a:spcPts val="300"/>
              </a:spcBef>
            </a:pPr>
            <a:endParaRPr lang="en-US" sz="2600" dirty="0"/>
          </a:p>
        </p:txBody>
      </p:sp>
      <p:sp>
        <p:nvSpPr>
          <p:cNvPr id="4" name="Slide Number Placeholder 3"/>
          <p:cNvSpPr>
            <a:spLocks noGrp="1"/>
          </p:cNvSpPr>
          <p:nvPr>
            <p:ph type="sldNum" sz="quarter" idx="12"/>
          </p:nvPr>
        </p:nvSpPr>
        <p:spPr/>
        <p:txBody>
          <a:bodyPr>
            <a:normAutofit fontScale="85000" lnSpcReduction="20000"/>
          </a:bodyPr>
          <a:lstStyle/>
          <a:p>
            <a:fld id="{7BE296E0-4336-4669-AA25-E9A9EE5EF87A}" type="slidenum">
              <a:rPr lang="en-US" smtClean="0"/>
              <a:t>12</a:t>
            </a:fld>
            <a:endParaRPr lang="en-US"/>
          </a:p>
        </p:txBody>
      </p:sp>
      <p:sp>
        <p:nvSpPr>
          <p:cNvPr id="6" name="TextBox 5"/>
          <p:cNvSpPr txBox="1"/>
          <p:nvPr/>
        </p:nvSpPr>
        <p:spPr>
          <a:xfrm>
            <a:off x="0" y="6493409"/>
            <a:ext cx="3414076" cy="369332"/>
          </a:xfrm>
          <a:prstGeom prst="rect">
            <a:avLst/>
          </a:prstGeom>
          <a:noFill/>
        </p:spPr>
        <p:txBody>
          <a:bodyPr wrap="none" rtlCol="0">
            <a:spAutoFit/>
          </a:bodyPr>
          <a:lstStyle/>
          <a:p>
            <a:r>
              <a:rPr lang="en-US" dirty="0">
                <a:solidFill>
                  <a:schemeClr val="bg1">
                    <a:lumMod val="65000"/>
                  </a:schemeClr>
                </a:solidFill>
              </a:rPr>
              <a:t>(Dementia Friendly America, 2017)</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6010" y="5358740"/>
            <a:ext cx="1925148" cy="1419797"/>
          </a:xfrm>
          <a:prstGeom prst="rect">
            <a:avLst/>
          </a:prstGeom>
        </p:spPr>
      </p:pic>
    </p:spTree>
    <p:extLst>
      <p:ext uri="{BB962C8B-B14F-4D97-AF65-F5344CB8AC3E}">
        <p14:creationId xmlns:p14="http://schemas.microsoft.com/office/powerpoint/2010/main" val="319425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normAutofit/>
          </a:bodyPr>
          <a:lstStyle/>
          <a:p>
            <a:r>
              <a:rPr lang="en-US" sz="4000" dirty="0"/>
              <a:t>Respond to Care Partners/Families</a:t>
            </a:r>
          </a:p>
        </p:txBody>
      </p:sp>
      <p:sp>
        <p:nvSpPr>
          <p:cNvPr id="4" name="Slide Number Placeholder 3"/>
          <p:cNvSpPr>
            <a:spLocks noGrp="1"/>
          </p:cNvSpPr>
          <p:nvPr>
            <p:ph type="sldNum" sz="quarter" idx="12"/>
          </p:nvPr>
        </p:nvSpPr>
        <p:spPr/>
        <p:txBody>
          <a:bodyPr>
            <a:normAutofit fontScale="85000" lnSpcReduction="20000"/>
          </a:bodyPr>
          <a:lstStyle/>
          <a:p>
            <a:fld id="{7BE296E0-4336-4669-AA25-E9A9EE5EF87A}" type="slidenum">
              <a:rPr lang="en-US" smtClean="0"/>
              <a:t>13</a:t>
            </a:fld>
            <a:endParaRPr lang="en-US"/>
          </a:p>
        </p:txBody>
      </p:sp>
      <p:sp>
        <p:nvSpPr>
          <p:cNvPr id="6" name="TextBox 5"/>
          <p:cNvSpPr txBox="1"/>
          <p:nvPr/>
        </p:nvSpPr>
        <p:spPr>
          <a:xfrm>
            <a:off x="0" y="6493409"/>
            <a:ext cx="3414076" cy="369332"/>
          </a:xfrm>
          <a:prstGeom prst="rect">
            <a:avLst/>
          </a:prstGeom>
          <a:noFill/>
        </p:spPr>
        <p:txBody>
          <a:bodyPr wrap="none" rtlCol="0">
            <a:spAutoFit/>
          </a:bodyPr>
          <a:lstStyle/>
          <a:p>
            <a:r>
              <a:rPr lang="en-US" dirty="0">
                <a:solidFill>
                  <a:schemeClr val="bg1">
                    <a:lumMod val="65000"/>
                  </a:schemeClr>
                </a:solidFill>
              </a:rPr>
              <a:t>(Dementia Friendly America, 2017)</a:t>
            </a:r>
          </a:p>
        </p:txBody>
      </p:sp>
      <p:sp>
        <p:nvSpPr>
          <p:cNvPr id="7" name="Content Placeholder 2"/>
          <p:cNvSpPr>
            <a:spLocks noGrp="1"/>
          </p:cNvSpPr>
          <p:nvPr>
            <p:ph idx="1"/>
          </p:nvPr>
        </p:nvSpPr>
        <p:spPr>
          <a:xfrm>
            <a:off x="457200" y="1600200"/>
            <a:ext cx="8305800" cy="5029200"/>
          </a:xfrm>
        </p:spPr>
        <p:txBody>
          <a:bodyPr>
            <a:noAutofit/>
          </a:bodyPr>
          <a:lstStyle/>
          <a:p>
            <a:pPr>
              <a:spcBef>
                <a:spcPts val="1200"/>
              </a:spcBef>
            </a:pPr>
            <a:r>
              <a:rPr lang="en-US" sz="2600" dirty="0"/>
              <a:t>Recognize signs of care partner stress and direct partner/ family to appropriate resources.</a:t>
            </a:r>
          </a:p>
          <a:p>
            <a:pPr>
              <a:spcBef>
                <a:spcPts val="1200"/>
              </a:spcBef>
            </a:pPr>
            <a:r>
              <a:rPr lang="en-US" sz="2600" dirty="0"/>
              <a:t>Encourage care partners to care for themselves.</a:t>
            </a:r>
          </a:p>
          <a:p>
            <a:pPr>
              <a:spcBef>
                <a:spcPts val="1200"/>
              </a:spcBef>
            </a:pPr>
            <a:r>
              <a:rPr lang="en-US" sz="2600" dirty="0"/>
              <a:t>Offer support frequently.</a:t>
            </a:r>
          </a:p>
          <a:p>
            <a:pPr>
              <a:spcBef>
                <a:spcPts val="1200"/>
              </a:spcBef>
            </a:pPr>
            <a:r>
              <a:rPr lang="en-US" sz="2600" dirty="0"/>
              <a:t>If care partners cannot attend services, take services and rituals to them.</a:t>
            </a:r>
          </a:p>
          <a:p>
            <a:pPr>
              <a:spcBef>
                <a:spcPts val="1200"/>
              </a:spcBef>
            </a:pPr>
            <a:r>
              <a:rPr lang="en-US" sz="2600" dirty="0"/>
              <a:t>Encourage care partners to take advantage of respite.</a:t>
            </a:r>
          </a:p>
          <a:p>
            <a:pPr>
              <a:spcBef>
                <a:spcPts val="1200"/>
              </a:spcBef>
            </a:pPr>
            <a:r>
              <a:rPr lang="en-US" sz="2600" dirty="0"/>
              <a:t>Form a memory café or a care partner                    support group.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105400"/>
            <a:ext cx="1959083" cy="1709902"/>
          </a:xfrm>
          <a:prstGeom prst="rect">
            <a:avLst/>
          </a:prstGeom>
        </p:spPr>
      </p:pic>
    </p:spTree>
    <p:extLst>
      <p:ext uri="{BB962C8B-B14F-4D97-AF65-F5344CB8AC3E}">
        <p14:creationId xmlns:p14="http://schemas.microsoft.com/office/powerpoint/2010/main" val="1891698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 Friendly Environments </a:t>
            </a:r>
          </a:p>
        </p:txBody>
      </p:sp>
      <p:sp>
        <p:nvSpPr>
          <p:cNvPr id="3" name="Content Placeholder 2"/>
          <p:cNvSpPr>
            <a:spLocks noGrp="1"/>
          </p:cNvSpPr>
          <p:nvPr>
            <p:ph sz="quarter" idx="1"/>
          </p:nvPr>
        </p:nvSpPr>
        <p:spPr>
          <a:xfrm>
            <a:off x="609600" y="1524000"/>
            <a:ext cx="8153400" cy="4495800"/>
          </a:xfrm>
        </p:spPr>
        <p:txBody>
          <a:bodyPr>
            <a:normAutofit/>
          </a:bodyPr>
          <a:lstStyle/>
          <a:p>
            <a:pPr>
              <a:buFont typeface="Wingdings" panose="05000000000000000000" pitchFamily="2" charset="2"/>
              <a:buChar char="q"/>
            </a:pPr>
            <a:r>
              <a:rPr lang="en-US" sz="2600" b="1" dirty="0"/>
              <a:t>Signage and Navigation Tips</a:t>
            </a:r>
          </a:p>
          <a:p>
            <a:pPr marL="800100" lvl="1" indent="-342900"/>
            <a:r>
              <a:rPr lang="en-US" sz="2400" dirty="0"/>
              <a:t>Use simple and easy-to-read signs; black on white/yellow. </a:t>
            </a:r>
          </a:p>
          <a:p>
            <a:pPr marL="800100" lvl="1" indent="-342900"/>
            <a:r>
              <a:rPr lang="en-US" sz="2400" dirty="0"/>
              <a:t>Place signs at eye-level and at major decision points.</a:t>
            </a:r>
          </a:p>
          <a:p>
            <a:pPr>
              <a:buFont typeface="Wingdings" panose="05000000000000000000" pitchFamily="2" charset="2"/>
              <a:buChar char="q"/>
            </a:pPr>
            <a:r>
              <a:rPr lang="en-US" sz="2600" b="1" dirty="0"/>
              <a:t>Lighting:  </a:t>
            </a:r>
            <a:r>
              <a:rPr lang="en-US" sz="2600" dirty="0"/>
              <a:t>Provide plentiful, natural lighting.  Avoid glare and shadows.</a:t>
            </a:r>
          </a:p>
          <a:p>
            <a:pPr lvl="0">
              <a:buFont typeface="Wingdings" panose="05000000000000000000" pitchFamily="2" charset="2"/>
              <a:buChar char="q"/>
            </a:pPr>
            <a:r>
              <a:rPr lang="en-US" sz="2600" b="1" dirty="0"/>
              <a:t>Flooring:  </a:t>
            </a:r>
            <a:r>
              <a:rPr lang="en-US" sz="2600" dirty="0"/>
              <a:t>Avoid reflection, slippery surfaces, and uneven flooring.</a:t>
            </a:r>
          </a:p>
          <a:p>
            <a:pPr>
              <a:buFont typeface="Wingdings" panose="05000000000000000000" pitchFamily="2" charset="2"/>
              <a:buChar char="q"/>
            </a:pPr>
            <a:r>
              <a:rPr lang="en-US" sz="2600" b="1" dirty="0"/>
              <a:t>Seating:  </a:t>
            </a:r>
            <a:r>
              <a:rPr lang="en-US" sz="2600" dirty="0"/>
              <a:t>Provide quiet waiting areas that                                      offer recognizable places to sit,                                              e.g., chairs, benches.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4648200"/>
            <a:ext cx="2209800" cy="2209800"/>
          </a:xfrm>
          <a:prstGeom prst="rect">
            <a:avLst/>
          </a:prstGeom>
        </p:spPr>
      </p:pic>
      <p:sp>
        <p:nvSpPr>
          <p:cNvPr id="5" name="TextBox 4"/>
          <p:cNvSpPr txBox="1"/>
          <p:nvPr/>
        </p:nvSpPr>
        <p:spPr>
          <a:xfrm>
            <a:off x="89437" y="6488668"/>
            <a:ext cx="4393126" cy="369332"/>
          </a:xfrm>
          <a:prstGeom prst="rect">
            <a:avLst/>
          </a:prstGeom>
          <a:noFill/>
        </p:spPr>
        <p:txBody>
          <a:bodyPr wrap="none" rtlCol="0">
            <a:spAutoFit/>
          </a:bodyPr>
          <a:lstStyle/>
          <a:p>
            <a:r>
              <a:rPr lang="en-US" dirty="0">
                <a:solidFill>
                  <a:schemeClr val="bg1">
                    <a:lumMod val="65000"/>
                  </a:schemeClr>
                </a:solidFill>
              </a:rPr>
              <a:t>(Adapted from Dementia Action Alliance, </a:t>
            </a:r>
            <a:r>
              <a:rPr lang="en-US" dirty="0" err="1">
                <a:solidFill>
                  <a:schemeClr val="bg1">
                    <a:lumMod val="65000"/>
                  </a:schemeClr>
                </a:solidFill>
              </a:rPr>
              <a:t>n.d.</a:t>
            </a:r>
            <a:r>
              <a:rPr lang="en-US" dirty="0">
                <a:solidFill>
                  <a:schemeClr val="bg1">
                    <a:lumMod val="65000"/>
                  </a:schemeClr>
                </a:solidFill>
              </a:rPr>
              <a:t>)</a:t>
            </a:r>
          </a:p>
        </p:txBody>
      </p:sp>
    </p:spTree>
    <p:extLst>
      <p:ext uri="{BB962C8B-B14F-4D97-AF65-F5344CB8AC3E}">
        <p14:creationId xmlns:p14="http://schemas.microsoft.com/office/powerpoint/2010/main" val="191810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normAutofit/>
          </a:bodyPr>
          <a:lstStyle/>
          <a:p>
            <a:r>
              <a:rPr lang="en-US" dirty="0"/>
              <a:t>Being a Dementia Friend</a:t>
            </a:r>
          </a:p>
        </p:txBody>
      </p:sp>
      <p:sp>
        <p:nvSpPr>
          <p:cNvPr id="3" name="Content Placeholder 2"/>
          <p:cNvSpPr>
            <a:spLocks noGrp="1"/>
          </p:cNvSpPr>
          <p:nvPr>
            <p:ph sz="quarter" idx="1"/>
          </p:nvPr>
        </p:nvSpPr>
        <p:spPr/>
        <p:txBody>
          <a:bodyPr>
            <a:normAutofit/>
          </a:bodyPr>
          <a:lstStyle/>
          <a:p>
            <a:pPr marL="0" indent="0">
              <a:buNone/>
            </a:pPr>
            <a:r>
              <a:rPr lang="en-US" dirty="0"/>
              <a:t>Work with other community members to support people with dementia, their family members, and friends by</a:t>
            </a:r>
          </a:p>
          <a:p>
            <a:pPr>
              <a:buFont typeface="Wingdings" panose="05000000000000000000" pitchFamily="2" charset="2"/>
              <a:buChar char="q"/>
            </a:pPr>
            <a:r>
              <a:rPr lang="en-US" dirty="0"/>
              <a:t>raising awareness and reducing stigma, </a:t>
            </a:r>
          </a:p>
          <a:p>
            <a:pPr>
              <a:buFont typeface="Wingdings" panose="05000000000000000000" pitchFamily="2" charset="2"/>
              <a:buChar char="q"/>
            </a:pPr>
            <a:r>
              <a:rPr lang="en-US" dirty="0"/>
              <a:t>encouraging the adoption of dementia friendly practices, and</a:t>
            </a:r>
          </a:p>
          <a:p>
            <a:pPr>
              <a:buFont typeface="Wingdings" panose="05000000000000000000" pitchFamily="2" charset="2"/>
              <a:buChar char="q"/>
            </a:pPr>
            <a:r>
              <a:rPr lang="en-US" dirty="0"/>
              <a:t>providing training and education on how to effectively interact with people living with dementia.</a:t>
            </a:r>
          </a:p>
        </p:txBody>
      </p:sp>
      <p:pic>
        <p:nvPicPr>
          <p:cNvPr id="4" name="Picture 3">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0574" y="5640223"/>
            <a:ext cx="2472139" cy="1217777"/>
          </a:xfrm>
          <a:prstGeom prst="rect">
            <a:avLst/>
          </a:prstGeom>
        </p:spPr>
      </p:pic>
      <p:sp>
        <p:nvSpPr>
          <p:cNvPr id="5" name="CustomShape 3"/>
          <p:cNvSpPr/>
          <p:nvPr/>
        </p:nvSpPr>
        <p:spPr>
          <a:xfrm>
            <a:off x="76200" y="6404340"/>
            <a:ext cx="3089992"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chemeClr val="bg1">
                    <a:lumMod val="65000"/>
                  </a:schemeClr>
                </a:solidFill>
                <a:latin typeface="Tw Cen MT"/>
              </a:rPr>
              <a:t>(Dementia Friends USA, 2018)</a:t>
            </a:r>
            <a:endParaRPr lang="en-US" sz="1800" b="0" strike="noStrike" spc="-1" dirty="0">
              <a:solidFill>
                <a:schemeClr val="bg1">
                  <a:lumMod val="65000"/>
                </a:schemeClr>
              </a:solidFill>
              <a:latin typeface="Arial"/>
            </a:endParaRPr>
          </a:p>
        </p:txBody>
      </p:sp>
    </p:spTree>
    <p:extLst>
      <p:ext uri="{BB962C8B-B14F-4D97-AF65-F5344CB8AC3E}">
        <p14:creationId xmlns:p14="http://schemas.microsoft.com/office/powerpoint/2010/main" val="1401368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could you do?</a:t>
            </a:r>
          </a:p>
        </p:txBody>
      </p:sp>
      <p:sp>
        <p:nvSpPr>
          <p:cNvPr id="3" name="Content Placeholder 2"/>
          <p:cNvSpPr>
            <a:spLocks noGrp="1"/>
          </p:cNvSpPr>
          <p:nvPr>
            <p:ph sz="quarter" idx="1"/>
          </p:nvPr>
        </p:nvSpPr>
        <p:spPr/>
        <p:txBody>
          <a:bodyPr>
            <a:normAutofit fontScale="92500"/>
          </a:bodyPr>
          <a:lstStyle/>
          <a:p>
            <a:pPr marL="0" indent="0">
              <a:spcBef>
                <a:spcPts val="300"/>
              </a:spcBef>
              <a:buNone/>
            </a:pPr>
            <a:r>
              <a:rPr lang="en-US" sz="2800" dirty="0"/>
              <a:t>A long-time congregation family has mentioned memory changes with their mother. One week the family group attends a service. In the middle of the service, the mother stands up and wants to leave. She is very vocal about needing to leave, gets out of the pew, and loudly walks out. </a:t>
            </a:r>
            <a:br>
              <a:rPr lang="en-US" sz="2800" dirty="0"/>
            </a:br>
            <a:endParaRPr lang="en-US" sz="1400" dirty="0"/>
          </a:p>
          <a:p>
            <a:pPr>
              <a:spcBef>
                <a:spcPts val="300"/>
              </a:spcBef>
              <a:buFont typeface="Wingdings" panose="05000000000000000000" pitchFamily="2" charset="2"/>
              <a:buChar char="q"/>
            </a:pPr>
            <a:r>
              <a:rPr lang="en-US" sz="2800" dirty="0"/>
              <a:t>How can you support her                                              and the family? </a:t>
            </a:r>
          </a:p>
          <a:p>
            <a:pPr>
              <a:spcBef>
                <a:spcPts val="300"/>
              </a:spcBef>
              <a:buFont typeface="Wingdings" panose="05000000000000000000" pitchFamily="2" charset="2"/>
              <a:buChar char="q"/>
            </a:pPr>
            <a:r>
              <a:rPr lang="en-US" sz="2800" dirty="0"/>
              <a:t>What can you do right                                                       away to be sure she is safe? </a:t>
            </a:r>
            <a:br>
              <a:rPr lang="en-US" sz="2800" dirty="0"/>
            </a:b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966" y="4191000"/>
            <a:ext cx="3609876" cy="2358996"/>
          </a:xfrm>
          <a:prstGeom prst="rect">
            <a:avLst/>
          </a:prstGeom>
        </p:spPr>
      </p:pic>
    </p:spTree>
    <p:extLst>
      <p:ext uri="{BB962C8B-B14F-4D97-AF65-F5344CB8AC3E}">
        <p14:creationId xmlns:p14="http://schemas.microsoft.com/office/powerpoint/2010/main" val="3555317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 </a:t>
            </a:r>
            <a:r>
              <a:rPr lang="en-US"/>
              <a:t>Additional Information…</a:t>
            </a:r>
            <a:endParaRPr lang="en-US" dirty="0"/>
          </a:p>
        </p:txBody>
      </p:sp>
      <p:sp>
        <p:nvSpPr>
          <p:cNvPr id="3" name="Content Placeholder 2"/>
          <p:cNvSpPr>
            <a:spLocks noGrp="1"/>
          </p:cNvSpPr>
          <p:nvPr>
            <p:ph sz="quarter" idx="1"/>
          </p:nvPr>
        </p:nvSpPr>
        <p:spPr>
          <a:xfrm>
            <a:off x="612648" y="1600200"/>
            <a:ext cx="8153400" cy="3810000"/>
          </a:xfrm>
        </p:spPr>
        <p:txBody>
          <a:bodyPr/>
          <a:lstStyle/>
          <a:p>
            <a:pPr marL="0" indent="0">
              <a:buNone/>
            </a:pPr>
            <a:endParaRPr lang="en-US" dirty="0"/>
          </a:p>
          <a:p>
            <a:pPr marL="0" indent="0" algn="ctr">
              <a:buNone/>
            </a:pPr>
            <a:r>
              <a:rPr lang="en-US" dirty="0"/>
              <a:t>Contact</a:t>
            </a:r>
          </a:p>
          <a:p>
            <a:pPr marL="0" indent="0" algn="ctr">
              <a:buNone/>
            </a:pPr>
            <a:r>
              <a:rPr lang="en-US" dirty="0"/>
              <a:t>Colette Jordan</a:t>
            </a:r>
          </a:p>
          <a:p>
            <a:pPr marL="0" indent="0" algn="ctr">
              <a:buNone/>
            </a:pPr>
            <a:r>
              <a:rPr lang="en-US" dirty="0"/>
              <a:t>Northeastern Illinois Area Agency on Aging</a:t>
            </a:r>
          </a:p>
          <a:p>
            <a:pPr marL="0" indent="0" algn="ctr">
              <a:buNone/>
            </a:pPr>
            <a:r>
              <a:rPr lang="en-US" dirty="0"/>
              <a:t>630-293-5990</a:t>
            </a:r>
          </a:p>
          <a:p>
            <a:pPr marL="0" indent="0" algn="ctr">
              <a:buNone/>
            </a:pPr>
            <a:r>
              <a:rPr lang="en-US" dirty="0"/>
              <a:t>cjordan@ageguide.org</a:t>
            </a:r>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02" y="5924415"/>
            <a:ext cx="2172899" cy="84576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3450" y="5841244"/>
            <a:ext cx="2113748" cy="928937"/>
          </a:xfrm>
          <a:prstGeom prst="rect">
            <a:avLst/>
          </a:prstGeom>
        </p:spPr>
      </p:pic>
      <p:pic>
        <p:nvPicPr>
          <p:cNvPr id="6" name="Picture 5">
            <a:extLst>
              <a:ext uri="{FF2B5EF4-FFF2-40B4-BE49-F238E27FC236}">
                <a16:creationId xmlns:a16="http://schemas.microsoft.com/office/drawing/2014/main" id="{C80C2C38-9280-4C00-B14D-07EDA851326C}"/>
              </a:ext>
            </a:extLst>
          </p:cNvPr>
          <p:cNvPicPr>
            <a:picLocks noChangeAspect="1"/>
          </p:cNvPicPr>
          <p:nvPr/>
        </p:nvPicPr>
        <p:blipFill>
          <a:blip r:embed="rId5"/>
          <a:stretch>
            <a:fillRect/>
          </a:stretch>
        </p:blipFill>
        <p:spPr>
          <a:xfrm>
            <a:off x="6858000" y="723900"/>
            <a:ext cx="2085013" cy="1969179"/>
          </a:xfrm>
          <a:prstGeom prst="rect">
            <a:avLst/>
          </a:prstGeom>
        </p:spPr>
      </p:pic>
    </p:spTree>
    <p:extLst>
      <p:ext uri="{BB962C8B-B14F-4D97-AF65-F5344CB8AC3E}">
        <p14:creationId xmlns:p14="http://schemas.microsoft.com/office/powerpoint/2010/main" val="1238959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quarter" idx="1"/>
          </p:nvPr>
        </p:nvSpPr>
        <p:spPr/>
        <p:txBody>
          <a:bodyPr>
            <a:noAutofit/>
          </a:bodyPr>
          <a:lstStyle/>
          <a:p>
            <a:pPr marL="0" indent="0">
              <a:buNone/>
            </a:pPr>
            <a:r>
              <a:rPr lang="en-US" sz="1400" dirty="0"/>
              <a:t>Alzheimer’s Association.  (2018).  </a:t>
            </a:r>
            <a:r>
              <a:rPr lang="en-US" sz="1400" i="1" dirty="0"/>
              <a:t>2018 Alzheimer’s Disease Facts and Figures. </a:t>
            </a:r>
            <a:r>
              <a:rPr lang="en-US" sz="1400" dirty="0"/>
              <a:t> Retrieved from </a:t>
            </a:r>
            <a:r>
              <a:rPr lang="en-US" sz="1400" u="sng" dirty="0">
                <a:hlinkClick r:id="rId3"/>
              </a:rPr>
              <a:t>https://www.alz.org/media/HomeOffice/Facts%20and%20Figures/facts-and-figures.pdf</a:t>
            </a:r>
            <a:r>
              <a:rPr lang="en-US" sz="1400" u="sng" dirty="0"/>
              <a:t>.</a:t>
            </a:r>
            <a:endParaRPr lang="en-US" sz="1400" dirty="0"/>
          </a:p>
          <a:p>
            <a:pPr marL="0" indent="0">
              <a:buNone/>
            </a:pPr>
            <a:r>
              <a:rPr lang="en-US" sz="1400" dirty="0"/>
              <a:t>Dementia Action Alliance.  (</a:t>
            </a:r>
            <a:r>
              <a:rPr lang="en-US" sz="1400" dirty="0" err="1"/>
              <a:t>n.d.</a:t>
            </a:r>
            <a:r>
              <a:rPr lang="en-US" sz="1400" dirty="0"/>
              <a:t>)  </a:t>
            </a:r>
            <a:r>
              <a:rPr lang="en-US" sz="1400" i="1" dirty="0"/>
              <a:t>Dementia friendly physical environments checklist.  </a:t>
            </a:r>
            <a:r>
              <a:rPr lang="en-US" sz="1400" dirty="0"/>
              <a:t>Retrieved from </a:t>
            </a:r>
            <a:r>
              <a:rPr lang="en-US" sz="1400" u="sng" dirty="0">
                <a:hlinkClick r:id="rId4"/>
              </a:rPr>
              <a:t>https://www.dementiaaction.org.uk/assets/0000/4336/dementia_friendly_environments_checklist.pdf</a:t>
            </a:r>
            <a:r>
              <a:rPr lang="en-US" sz="1400" dirty="0"/>
              <a:t>.</a:t>
            </a:r>
          </a:p>
          <a:p>
            <a:pPr marL="0" indent="0">
              <a:buNone/>
            </a:pPr>
            <a:r>
              <a:rPr lang="en-US" sz="1400" dirty="0"/>
              <a:t>Dementia Friendly America [DFA].  (2018a).  </a:t>
            </a:r>
            <a:r>
              <a:rPr lang="en-US" sz="1400" i="1" dirty="0"/>
              <a:t>Sector guide:  Neighbors and community members.   </a:t>
            </a:r>
            <a:r>
              <a:rPr lang="en-US" sz="1400" dirty="0"/>
              <a:t>Retrieved from </a:t>
            </a:r>
            <a:r>
              <a:rPr lang="en-US" sz="1400" dirty="0">
                <a:hlinkClick r:id="rId5"/>
              </a:rPr>
              <a:t>https://bit.ly/2MrSDiA</a:t>
            </a:r>
            <a:endParaRPr lang="en-US" sz="1400" dirty="0"/>
          </a:p>
          <a:p>
            <a:pPr marL="0" indent="0">
              <a:buNone/>
            </a:pPr>
            <a:r>
              <a:rPr lang="en-US" sz="1400" dirty="0"/>
              <a:t>Dementia Friendly America [DFA].  (2018b).  </a:t>
            </a:r>
            <a:r>
              <a:rPr lang="en-US" sz="1400" i="1" dirty="0"/>
              <a:t>Case studies</a:t>
            </a:r>
            <a:r>
              <a:rPr lang="en-US" sz="1400" dirty="0"/>
              <a:t>.  Retrieved from </a:t>
            </a:r>
            <a:r>
              <a:rPr lang="en-US" sz="1400" dirty="0">
                <a:hlinkClick r:id="rId6"/>
              </a:rPr>
              <a:t>https://bit.ly/2FXqe2H</a:t>
            </a:r>
            <a:r>
              <a:rPr lang="en-US" sz="1400" dirty="0"/>
              <a:t> </a:t>
            </a:r>
          </a:p>
          <a:p>
            <a:pPr marL="0" indent="0">
              <a:buNone/>
            </a:pPr>
            <a:r>
              <a:rPr lang="en-US" sz="1400" dirty="0"/>
              <a:t>Dementia Friendly America.  (2017).  </a:t>
            </a:r>
            <a:r>
              <a:rPr lang="en-US" sz="1400" i="1" dirty="0"/>
              <a:t>Faith communities.</a:t>
            </a:r>
            <a:r>
              <a:rPr lang="en-US" sz="1400" dirty="0"/>
              <a:t>  Retrieved from </a:t>
            </a:r>
            <a:r>
              <a:rPr lang="en-US" sz="1400" dirty="0">
                <a:hlinkClick r:id="rId7"/>
              </a:rPr>
              <a:t>https://bit.ly/2kXhDDz</a:t>
            </a:r>
            <a:r>
              <a:rPr lang="en-US" sz="1400" dirty="0"/>
              <a:t> </a:t>
            </a:r>
          </a:p>
          <a:p>
            <a:pPr marL="0" indent="0">
              <a:buNone/>
            </a:pPr>
            <a:r>
              <a:rPr lang="en-US" sz="1400" dirty="0"/>
              <a:t>Dementia Friends USA.  (</a:t>
            </a:r>
            <a:r>
              <a:rPr lang="en-US" sz="1400" dirty="0" err="1"/>
              <a:t>n.d.</a:t>
            </a:r>
            <a:r>
              <a:rPr lang="en-US" sz="1400" dirty="0"/>
              <a:t>).  </a:t>
            </a:r>
            <a:r>
              <a:rPr lang="en-US" sz="1400" i="1" dirty="0"/>
              <a:t>Dementia Friends USA Overview</a:t>
            </a:r>
            <a:r>
              <a:rPr lang="en-US" sz="1400" dirty="0"/>
              <a:t>.  Retrieved from </a:t>
            </a:r>
            <a:r>
              <a:rPr lang="en-US" sz="1400" dirty="0">
                <a:hlinkClick r:id="rId8"/>
              </a:rPr>
              <a:t>https://dementiafriendsusa.org/become-a-dementia-friend</a:t>
            </a:r>
            <a:r>
              <a:rPr lang="en-US" sz="1400" dirty="0"/>
              <a:t> </a:t>
            </a:r>
          </a:p>
          <a:p>
            <a:pPr marL="0" indent="0">
              <a:buNone/>
            </a:pPr>
            <a:r>
              <a:rPr lang="en-US" sz="1400" dirty="0"/>
              <a:t>Dementia Friends USA.  (2018a).  </a:t>
            </a:r>
            <a:r>
              <a:rPr lang="en-US" sz="1400" i="1" dirty="0"/>
              <a:t>What is a dementia friendly community?</a:t>
            </a:r>
            <a:r>
              <a:rPr lang="en-US" sz="1400" dirty="0"/>
              <a:t>  Retrieved from </a:t>
            </a:r>
            <a:r>
              <a:rPr lang="en-US" sz="1400" dirty="0">
                <a:hlinkClick r:id="rId9"/>
              </a:rPr>
              <a:t>https://dementiafriendsusa.org/what-dementia-friendly-community</a:t>
            </a:r>
            <a:endParaRPr lang="en-US" sz="1400" dirty="0"/>
          </a:p>
          <a:p>
            <a:pPr marL="0" indent="0">
              <a:buNone/>
            </a:pPr>
            <a:r>
              <a:rPr lang="en-US" sz="1400" dirty="0"/>
              <a:t>Dementia Friends USA.  (2018b).  </a:t>
            </a:r>
            <a:r>
              <a:rPr lang="en-US" sz="1400" i="1" dirty="0"/>
              <a:t>What is dementia?  </a:t>
            </a:r>
            <a:r>
              <a:rPr lang="en-US" sz="1400" dirty="0"/>
              <a:t>Retrieved from </a:t>
            </a:r>
            <a:r>
              <a:rPr lang="en-US" sz="1400" dirty="0">
                <a:hlinkClick r:id="rId10"/>
              </a:rPr>
              <a:t>https://dementiafriendsusa.org/what-dementia</a:t>
            </a:r>
            <a:r>
              <a:rPr lang="en-US" sz="1400" dirty="0"/>
              <a:t> </a:t>
            </a:r>
          </a:p>
          <a:p>
            <a:pPr marL="0" indent="0">
              <a:buNone/>
            </a:pPr>
            <a:r>
              <a:rPr lang="en-US" sz="1400" dirty="0"/>
              <a:t>Interfaith Older Adults Program.   (</a:t>
            </a:r>
            <a:r>
              <a:rPr lang="en-US" sz="1400" dirty="0" err="1"/>
              <a:t>n.d.</a:t>
            </a:r>
            <a:r>
              <a:rPr lang="en-US" sz="1400" dirty="0"/>
              <a:t>).  </a:t>
            </a:r>
            <a:r>
              <a:rPr lang="en-US" sz="1400" i="1" dirty="0"/>
              <a:t>Supporting volunteer opportunities for those with dementia:</a:t>
            </a:r>
            <a:br>
              <a:rPr lang="en-US" sz="1400" i="1" dirty="0"/>
            </a:br>
            <a:r>
              <a:rPr lang="en-US" sz="1400" i="1" dirty="0"/>
              <a:t>An </a:t>
            </a:r>
            <a:r>
              <a:rPr lang="en-US" sz="1400" i="1" dirty="0" err="1"/>
              <a:t>intrical</a:t>
            </a:r>
            <a:r>
              <a:rPr lang="en-US" sz="1400" i="1" dirty="0"/>
              <a:t> [sic] part of designing dementia friendly communities.  </a:t>
            </a:r>
            <a:r>
              <a:rPr lang="en-US" sz="1400" dirty="0"/>
              <a:t>Retrieved from </a:t>
            </a:r>
            <a:r>
              <a:rPr lang="en-US" sz="1400" dirty="0">
                <a:hlinkClick r:id="rId11"/>
              </a:rPr>
              <a:t>https://bit.ly/2qxY4Co</a:t>
            </a:r>
            <a:r>
              <a:rPr lang="en-US" sz="1400" dirty="0"/>
              <a:t>  </a:t>
            </a:r>
          </a:p>
          <a:p>
            <a:pPr marL="0" indent="0">
              <a:buNone/>
            </a:pPr>
            <a:r>
              <a:rPr lang="en-US" sz="1400" dirty="0"/>
              <a:t>U.S. Census Bureau.  (2017).  </a:t>
            </a:r>
            <a:r>
              <a:rPr lang="en-US" sz="1400" i="1" dirty="0"/>
              <a:t>Quick facts Illinois.</a:t>
            </a:r>
            <a:r>
              <a:rPr lang="en-US" sz="1400" dirty="0"/>
              <a:t>  Retrieved from </a:t>
            </a:r>
            <a:r>
              <a:rPr lang="en-US" sz="1400" dirty="0">
                <a:hlinkClick r:id="rId12"/>
              </a:rPr>
              <a:t>https://www.census.gov/quickfacts/il</a:t>
            </a:r>
            <a:r>
              <a:rPr lang="en-US" sz="1400" dirty="0"/>
              <a:t>.</a:t>
            </a:r>
          </a:p>
        </p:txBody>
      </p:sp>
    </p:spTree>
    <p:extLst>
      <p:ext uri="{BB962C8B-B14F-4D97-AF65-F5344CB8AC3E}">
        <p14:creationId xmlns:p14="http://schemas.microsoft.com/office/powerpoint/2010/main" val="183159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
          </p:nvPr>
        </p:nvSpPr>
        <p:spPr>
          <a:xfrm>
            <a:off x="612648" y="1600200"/>
            <a:ext cx="7997952" cy="5029200"/>
          </a:xfrm>
        </p:spPr>
        <p:txBody>
          <a:bodyPr>
            <a:noAutofit/>
          </a:bodyPr>
          <a:lstStyle/>
          <a:p>
            <a:pPr>
              <a:spcBef>
                <a:spcPts val="300"/>
              </a:spcBef>
              <a:buFont typeface="Wingdings" panose="05000000000000000000" pitchFamily="2" charset="2"/>
              <a:buChar char="q"/>
            </a:pPr>
            <a:r>
              <a:rPr lang="en-US" sz="2600" dirty="0"/>
              <a:t>Introduce Dementia Friendly Community concept</a:t>
            </a:r>
          </a:p>
          <a:p>
            <a:pPr>
              <a:spcBef>
                <a:spcPts val="300"/>
              </a:spcBef>
              <a:buFont typeface="Wingdings" panose="05000000000000000000" pitchFamily="2" charset="2"/>
              <a:buChar char="q"/>
            </a:pPr>
            <a:r>
              <a:rPr lang="en-US" sz="2600" dirty="0"/>
              <a:t>Define dementia</a:t>
            </a:r>
          </a:p>
          <a:p>
            <a:pPr>
              <a:spcBef>
                <a:spcPts val="300"/>
              </a:spcBef>
              <a:buFont typeface="Wingdings" panose="05000000000000000000" pitchFamily="2" charset="2"/>
              <a:buChar char="q"/>
            </a:pPr>
            <a:r>
              <a:rPr lang="en-US" sz="2600" dirty="0"/>
              <a:t>Present dementia facts &amp; statistics</a:t>
            </a:r>
          </a:p>
          <a:p>
            <a:pPr>
              <a:spcBef>
                <a:spcPts val="300"/>
              </a:spcBef>
              <a:buFont typeface="Wingdings" panose="05000000000000000000" pitchFamily="2" charset="2"/>
              <a:buChar char="q"/>
            </a:pPr>
            <a:r>
              <a:rPr lang="en-US" sz="2600" dirty="0"/>
              <a:t>Identify signs and symptoms of dementia</a:t>
            </a:r>
          </a:p>
          <a:p>
            <a:pPr>
              <a:spcBef>
                <a:spcPts val="300"/>
              </a:spcBef>
              <a:buFont typeface="Wingdings" panose="05000000000000000000" pitchFamily="2" charset="2"/>
              <a:buChar char="q"/>
            </a:pPr>
            <a:r>
              <a:rPr lang="en-US" sz="2600" dirty="0"/>
              <a:t>Outline and discuss positive approach and communication strategies</a:t>
            </a:r>
          </a:p>
          <a:p>
            <a:pPr>
              <a:spcBef>
                <a:spcPts val="300"/>
              </a:spcBef>
              <a:buFont typeface="Wingdings" panose="05000000000000000000" pitchFamily="2" charset="2"/>
              <a:buChar char="q"/>
            </a:pPr>
            <a:r>
              <a:rPr lang="en-US" sz="2600" dirty="0"/>
              <a:t>Present &amp; discuss dementia-friendly strategies              for Faith Communities</a:t>
            </a:r>
          </a:p>
          <a:p>
            <a:pPr>
              <a:spcBef>
                <a:spcPts val="300"/>
              </a:spcBef>
              <a:buFont typeface="Wingdings" panose="05000000000000000000" pitchFamily="2" charset="2"/>
              <a:buChar char="q"/>
            </a:pPr>
            <a:r>
              <a:rPr lang="en-US" sz="2600" dirty="0"/>
              <a:t>List and describe physical characteristics of                     Dementia-Friendly Environments </a:t>
            </a:r>
          </a:p>
          <a:p>
            <a:pPr>
              <a:spcBef>
                <a:spcPts val="300"/>
              </a:spcBef>
              <a:buFont typeface="Wingdings" panose="05000000000000000000" pitchFamily="2" charset="2"/>
              <a:buChar char="q"/>
            </a:pPr>
            <a:r>
              <a:rPr lang="en-US" sz="2600" dirty="0"/>
              <a:t>Outline </a:t>
            </a:r>
            <a:r>
              <a:rPr lang="en-US" sz="2600"/>
              <a:t>and practice process </a:t>
            </a:r>
            <a:r>
              <a:rPr lang="en-US" sz="2600" dirty="0"/>
              <a:t>of </a:t>
            </a:r>
            <a:r>
              <a:rPr lang="en-US" sz="2600"/>
              <a:t>becoming                                   a Dementia Friend</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14" y="4191000"/>
            <a:ext cx="1752845" cy="2524477"/>
          </a:xfrm>
          <a:prstGeom prst="rect">
            <a:avLst/>
          </a:prstGeom>
        </p:spPr>
      </p:pic>
    </p:spTree>
    <p:extLst>
      <p:ext uri="{BB962C8B-B14F-4D97-AF65-F5344CB8AC3E}">
        <p14:creationId xmlns:p14="http://schemas.microsoft.com/office/powerpoint/2010/main" val="131549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304920" y="228600"/>
            <a:ext cx="8460720" cy="990360"/>
          </a:xfrm>
          <a:prstGeom prst="rect">
            <a:avLst/>
          </a:prstGeom>
          <a:noFill/>
          <a:ln>
            <a:noFill/>
          </a:ln>
        </p:spPr>
        <p:txBody>
          <a:bodyPr lIns="90000" tIns="45000" rIns="90000" bIns="45000" anchor="ctr">
            <a:normAutofit/>
          </a:bodyPr>
          <a:lstStyle/>
          <a:p>
            <a:pPr>
              <a:lnSpc>
                <a:spcPct val="100000"/>
              </a:lnSpc>
            </a:pPr>
            <a:r>
              <a:rPr lang="en-US" sz="4400" b="0" strike="noStrike" spc="-1" dirty="0">
                <a:solidFill>
                  <a:srgbClr val="775F55"/>
                </a:solidFill>
                <a:latin typeface="Tw Cen MT"/>
              </a:rPr>
              <a:t>Dementia Friendly Communities</a:t>
            </a:r>
            <a:endParaRPr lang="en-US" sz="4400" b="0" strike="noStrike" spc="-1" dirty="0">
              <a:solidFill>
                <a:srgbClr val="000000"/>
              </a:solidFill>
              <a:latin typeface="Tw Cen MT"/>
            </a:endParaRPr>
          </a:p>
        </p:txBody>
      </p:sp>
      <p:sp>
        <p:nvSpPr>
          <p:cNvPr id="111" name="TextShape 2"/>
          <p:cNvSpPr txBox="1"/>
          <p:nvPr/>
        </p:nvSpPr>
        <p:spPr>
          <a:xfrm>
            <a:off x="533520" y="1600200"/>
            <a:ext cx="8232120" cy="4791960"/>
          </a:xfrm>
          <a:prstGeom prst="rect">
            <a:avLst/>
          </a:prstGeom>
          <a:noFill/>
          <a:ln>
            <a:noFill/>
          </a:ln>
        </p:spPr>
        <p:txBody>
          <a:bodyPr lIns="90000" tIns="45000" rIns="90000" bIns="45000"/>
          <a:lstStyle/>
          <a:p>
            <a:pPr marL="360">
              <a:lnSpc>
                <a:spcPct val="100000"/>
              </a:lnSpc>
              <a:spcBef>
                <a:spcPts val="700"/>
              </a:spcBef>
              <a:buClr>
                <a:srgbClr val="DD8047"/>
              </a:buClr>
              <a:buSzPct val="60000"/>
            </a:pPr>
            <a:r>
              <a:rPr lang="en-US" sz="2800" b="0" strike="noStrike" spc="-1" dirty="0">
                <a:solidFill>
                  <a:srgbClr val="000000"/>
                </a:solidFill>
                <a:latin typeface="Tw Cen MT"/>
              </a:rPr>
              <a:t>Are characterized by</a:t>
            </a:r>
          </a:p>
          <a:p>
            <a:pPr marL="366120" indent="-457200">
              <a:spcBef>
                <a:spcPts val="550"/>
              </a:spcBef>
              <a:buClr>
                <a:schemeClr val="accent2"/>
              </a:buClr>
              <a:buSzPct val="70000"/>
              <a:buFont typeface="Wingdings" panose="05000000000000000000" pitchFamily="2" charset="2"/>
              <a:buChar char="q"/>
            </a:pPr>
            <a:r>
              <a:rPr lang="en-US" sz="2800" spc="-1" dirty="0">
                <a:solidFill>
                  <a:srgbClr val="000000"/>
                </a:solidFill>
                <a:latin typeface="Tw Cen MT"/>
              </a:rPr>
              <a:t>An understanding of dementia</a:t>
            </a:r>
          </a:p>
          <a:p>
            <a:pPr marL="366120" indent="-457200">
              <a:spcBef>
                <a:spcPts val="550"/>
              </a:spcBef>
              <a:buClr>
                <a:schemeClr val="accent2"/>
              </a:buClr>
              <a:buSzPct val="70000"/>
              <a:buFont typeface="Wingdings" panose="05000000000000000000" pitchFamily="2" charset="2"/>
              <a:buChar char="q"/>
            </a:pPr>
            <a:r>
              <a:rPr lang="en-US" sz="2800" spc="-1" dirty="0">
                <a:solidFill>
                  <a:srgbClr val="000000"/>
                </a:solidFill>
                <a:latin typeface="Tw Cen MT"/>
              </a:rPr>
              <a:t>Less fear and avoidance</a:t>
            </a:r>
          </a:p>
          <a:p>
            <a:pPr marL="366120" indent="-457200">
              <a:spcBef>
                <a:spcPts val="550"/>
              </a:spcBef>
              <a:buClr>
                <a:schemeClr val="accent2"/>
              </a:buClr>
              <a:buSzPct val="70000"/>
              <a:buFont typeface="Wingdings" panose="05000000000000000000" pitchFamily="2" charset="2"/>
              <a:buChar char="q"/>
            </a:pPr>
            <a:r>
              <a:rPr lang="en-US" sz="2800" spc="-1" dirty="0">
                <a:solidFill>
                  <a:srgbClr val="000000"/>
                </a:solidFill>
                <a:latin typeface="Tw Cen MT"/>
              </a:rPr>
              <a:t>Inclusion and support for people living with dementia and their families</a:t>
            </a:r>
          </a:p>
          <a:p>
            <a:pPr marL="366120" indent="-457200">
              <a:spcBef>
                <a:spcPts val="550"/>
              </a:spcBef>
              <a:buClr>
                <a:schemeClr val="accent2"/>
              </a:buClr>
              <a:buSzPct val="70000"/>
              <a:buFont typeface="Wingdings" panose="05000000000000000000" pitchFamily="2" charset="2"/>
              <a:buChar char="q"/>
            </a:pPr>
            <a:r>
              <a:rPr lang="en-US" sz="2800" spc="-1" dirty="0">
                <a:solidFill>
                  <a:srgbClr val="000000"/>
                </a:solidFill>
              </a:rPr>
              <a:t>Concerted efforts to raise awareness about dementia, transform attitudes, and move people to action </a:t>
            </a:r>
          </a:p>
          <a:p>
            <a:pPr marL="366120" indent="-457200">
              <a:spcBef>
                <a:spcPts val="550"/>
              </a:spcBef>
              <a:buClr>
                <a:schemeClr val="accent2"/>
              </a:buClr>
              <a:buSzPct val="70000"/>
              <a:buFont typeface="Wingdings" panose="05000000000000000000" pitchFamily="2" charset="2"/>
              <a:buChar char="q"/>
            </a:pPr>
            <a:r>
              <a:rPr lang="en-US" sz="2800" b="0" strike="noStrike" spc="-1" dirty="0">
                <a:solidFill>
                  <a:srgbClr val="000000"/>
                </a:solidFill>
                <a:latin typeface="Tw Cen MT"/>
              </a:rPr>
              <a:t>Improved quality of life for persons with dementia, their family members, and friends</a:t>
            </a:r>
          </a:p>
        </p:txBody>
      </p:sp>
      <p:sp>
        <p:nvSpPr>
          <p:cNvPr id="112" name="CustomShape 3"/>
          <p:cNvSpPr/>
          <p:nvPr/>
        </p:nvSpPr>
        <p:spPr>
          <a:xfrm>
            <a:off x="228600" y="6383520"/>
            <a:ext cx="3089992"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chemeClr val="bg1">
                    <a:lumMod val="65000"/>
                  </a:schemeClr>
                </a:solidFill>
                <a:latin typeface="Tw Cen MT"/>
              </a:rPr>
              <a:t>(Dementia Friends USA, 2018)</a:t>
            </a:r>
            <a:endParaRPr lang="en-US" sz="1800" b="0" strike="noStrike" spc="-1" dirty="0">
              <a:solidFill>
                <a:schemeClr val="bg1">
                  <a:lumMod val="65000"/>
                </a:schemeClr>
              </a:solidFill>
              <a:latin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7624" y="1148502"/>
            <a:ext cx="2169768" cy="1823298"/>
          </a:xfrm>
          <a:prstGeom prst="rect">
            <a:avLst/>
          </a:prstGeom>
        </p:spPr>
      </p:pic>
    </p:spTree>
    <p:extLst>
      <p:ext uri="{BB962C8B-B14F-4D97-AF65-F5344CB8AC3E}">
        <p14:creationId xmlns:p14="http://schemas.microsoft.com/office/powerpoint/2010/main" val="367730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08" y="0"/>
            <a:ext cx="8161183" cy="6858000"/>
          </a:xfrm>
          <a:prstGeom prst="rect">
            <a:avLst/>
          </a:prstGeom>
        </p:spPr>
      </p:pic>
    </p:spTree>
    <p:extLst>
      <p:ext uri="{BB962C8B-B14F-4D97-AF65-F5344CB8AC3E}">
        <p14:creationId xmlns:p14="http://schemas.microsoft.com/office/powerpoint/2010/main" val="414253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52414"/>
            <a:ext cx="5683911" cy="4391186"/>
          </a:xfrm>
          <a:prstGeom prst="rect">
            <a:avLst/>
          </a:prstGeom>
        </p:spPr>
      </p:pic>
      <p:sp>
        <p:nvSpPr>
          <p:cNvPr id="114" name="TextShape 1"/>
          <p:cNvSpPr txBox="1"/>
          <p:nvPr/>
        </p:nvSpPr>
        <p:spPr>
          <a:xfrm>
            <a:off x="612720" y="228600"/>
            <a:ext cx="8152920" cy="990360"/>
          </a:xfrm>
          <a:prstGeom prst="rect">
            <a:avLst/>
          </a:prstGeom>
          <a:noFill/>
          <a:ln>
            <a:noFill/>
          </a:ln>
        </p:spPr>
        <p:txBody>
          <a:bodyPr lIns="90000" tIns="45000" rIns="90000" bIns="45000" anchor="ctr"/>
          <a:lstStyle/>
          <a:p>
            <a:pPr>
              <a:lnSpc>
                <a:spcPct val="100000"/>
              </a:lnSpc>
            </a:pPr>
            <a:r>
              <a:rPr lang="en-US" sz="4400" b="0" strike="noStrike" spc="-1" dirty="0">
                <a:solidFill>
                  <a:srgbClr val="775F55"/>
                </a:solidFill>
                <a:latin typeface="Tw Cen MT"/>
              </a:rPr>
              <a:t>Dementia</a:t>
            </a:r>
            <a:endParaRPr lang="en-US" sz="4400" b="0" strike="noStrike" spc="-1" dirty="0">
              <a:solidFill>
                <a:srgbClr val="000000"/>
              </a:solidFill>
              <a:latin typeface="Tw Cen MT"/>
            </a:endParaRPr>
          </a:p>
        </p:txBody>
      </p:sp>
      <p:sp>
        <p:nvSpPr>
          <p:cNvPr id="115" name="TextShape 2"/>
          <p:cNvSpPr txBox="1"/>
          <p:nvPr/>
        </p:nvSpPr>
        <p:spPr>
          <a:xfrm>
            <a:off x="4112286" y="3540778"/>
            <a:ext cx="4653354" cy="3001620"/>
          </a:xfrm>
          <a:prstGeom prst="rect">
            <a:avLst/>
          </a:prstGeom>
          <a:noFill/>
          <a:ln>
            <a:noFill/>
          </a:ln>
        </p:spPr>
        <p:txBody>
          <a:bodyPr lIns="90000" tIns="45000" rIns="90000" bIns="45000">
            <a:normAutofit fontScale="92500"/>
          </a:bodyPr>
          <a:lstStyle/>
          <a:p>
            <a:pPr marL="360">
              <a:lnSpc>
                <a:spcPct val="100000"/>
              </a:lnSpc>
              <a:spcBef>
                <a:spcPts val="700"/>
              </a:spcBef>
              <a:buClr>
                <a:srgbClr val="DD8047"/>
              </a:buClr>
              <a:buSzPct val="60000"/>
            </a:pPr>
            <a:r>
              <a:rPr lang="en-US" sz="2800" b="0" strike="noStrike" spc="-1" dirty="0">
                <a:solidFill>
                  <a:srgbClr val="000000"/>
                </a:solidFill>
                <a:latin typeface="Tw Cen MT"/>
              </a:rPr>
              <a:t>Dementia describes loss of</a:t>
            </a:r>
          </a:p>
          <a:p>
            <a:pPr marL="640080" lvl="1" indent="-273960">
              <a:lnSpc>
                <a:spcPct val="100000"/>
              </a:lnSpc>
              <a:spcBef>
                <a:spcPts val="550"/>
              </a:spcBef>
              <a:buClr>
                <a:schemeClr val="accent2"/>
              </a:buClr>
              <a:buSzPct val="70000"/>
              <a:buFont typeface="Wingdings" charset="2"/>
              <a:buChar char=""/>
            </a:pPr>
            <a:r>
              <a:rPr lang="en-US" sz="2800" b="0" strike="noStrike" spc="-1" dirty="0">
                <a:solidFill>
                  <a:srgbClr val="000000"/>
                </a:solidFill>
                <a:latin typeface="Tw Cen MT"/>
              </a:rPr>
              <a:t>Memory,</a:t>
            </a:r>
          </a:p>
          <a:p>
            <a:pPr marL="640080" lvl="1" indent="-273960">
              <a:lnSpc>
                <a:spcPct val="100000"/>
              </a:lnSpc>
              <a:spcBef>
                <a:spcPts val="550"/>
              </a:spcBef>
              <a:buClr>
                <a:schemeClr val="accent2"/>
              </a:buClr>
              <a:buSzPct val="70000"/>
              <a:buFont typeface="Wingdings" charset="2"/>
              <a:buChar char=""/>
            </a:pPr>
            <a:r>
              <a:rPr lang="en-US" sz="2800" b="0" strike="noStrike" spc="-1" dirty="0">
                <a:solidFill>
                  <a:srgbClr val="000000"/>
                </a:solidFill>
                <a:latin typeface="Tw Cen MT"/>
              </a:rPr>
              <a:t>Thinking, and </a:t>
            </a:r>
          </a:p>
          <a:p>
            <a:pPr marL="640080" lvl="1" indent="-273960">
              <a:lnSpc>
                <a:spcPct val="100000"/>
              </a:lnSpc>
              <a:spcBef>
                <a:spcPts val="550"/>
              </a:spcBef>
              <a:buClr>
                <a:schemeClr val="accent2"/>
              </a:buClr>
              <a:buSzPct val="70000"/>
              <a:buFont typeface="Wingdings" charset="2"/>
              <a:buChar char=""/>
            </a:pPr>
            <a:r>
              <a:rPr lang="en-US" sz="2800" b="0" strike="noStrike" spc="-1" dirty="0">
                <a:solidFill>
                  <a:srgbClr val="000000"/>
                </a:solidFill>
                <a:latin typeface="Tw Cen MT"/>
              </a:rPr>
              <a:t>Communication abilities that</a:t>
            </a:r>
          </a:p>
          <a:p>
            <a:pPr marL="640080" lvl="1" indent="-273960">
              <a:lnSpc>
                <a:spcPct val="100000"/>
              </a:lnSpc>
              <a:spcBef>
                <a:spcPts val="550"/>
              </a:spcBef>
              <a:buClr>
                <a:schemeClr val="accent2"/>
              </a:buClr>
              <a:buSzPct val="70000"/>
              <a:buFont typeface="Wingdings" charset="2"/>
              <a:buChar char=""/>
            </a:pPr>
            <a:r>
              <a:rPr lang="en-US" sz="2800" b="1" strike="noStrike" spc="-1" dirty="0">
                <a:solidFill>
                  <a:srgbClr val="C00000"/>
                </a:solidFill>
                <a:latin typeface="Tw Cen MT"/>
              </a:rPr>
              <a:t>Interfere with the ability to do daily tasks.</a:t>
            </a:r>
            <a:endParaRPr lang="en-US" sz="2800" b="0" strike="noStrike" spc="-1" dirty="0">
              <a:solidFill>
                <a:srgbClr val="000000"/>
              </a:solidFill>
              <a:latin typeface="Tw Cen MT"/>
            </a:endParaRPr>
          </a:p>
          <a:p>
            <a:pPr>
              <a:lnSpc>
                <a:spcPct val="100000"/>
              </a:lnSpc>
              <a:spcBef>
                <a:spcPts val="700"/>
              </a:spcBef>
            </a:pPr>
            <a:endParaRPr lang="en-US" sz="2900" b="0" strike="noStrike" spc="-1" dirty="0">
              <a:solidFill>
                <a:srgbClr val="000000"/>
              </a:solidFill>
              <a:latin typeface="Tw Cen MT"/>
            </a:endParaRPr>
          </a:p>
        </p:txBody>
      </p:sp>
      <p:sp>
        <p:nvSpPr>
          <p:cNvPr id="6" name="CustomShape 3"/>
          <p:cNvSpPr/>
          <p:nvPr/>
        </p:nvSpPr>
        <p:spPr>
          <a:xfrm>
            <a:off x="228600" y="6383520"/>
            <a:ext cx="3089992"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chemeClr val="bg1">
                    <a:lumMod val="65000"/>
                  </a:schemeClr>
                </a:solidFill>
                <a:latin typeface="Tw Cen MT"/>
              </a:rPr>
              <a:t>(Dementia Friends USA, 2018)</a:t>
            </a:r>
            <a:endParaRPr lang="en-US" sz="1800" b="0" strike="noStrike" spc="-1" dirty="0">
              <a:solidFill>
                <a:schemeClr val="bg1">
                  <a:lumMod val="65000"/>
                </a:schemeClr>
              </a:solidFill>
              <a:latin typeface="Arial"/>
            </a:endParaRPr>
          </a:p>
        </p:txBody>
      </p:sp>
    </p:spTree>
    <p:extLst>
      <p:ext uri="{BB962C8B-B14F-4D97-AF65-F5344CB8AC3E}">
        <p14:creationId xmlns:p14="http://schemas.microsoft.com/office/powerpoint/2010/main" val="149860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1"/>
          <p:cNvSpPr txBox="1"/>
          <p:nvPr/>
        </p:nvSpPr>
        <p:spPr>
          <a:xfrm>
            <a:off x="612720" y="228600"/>
            <a:ext cx="8152920" cy="990360"/>
          </a:xfrm>
          <a:prstGeom prst="rect">
            <a:avLst/>
          </a:prstGeom>
          <a:noFill/>
          <a:ln>
            <a:noFill/>
          </a:ln>
        </p:spPr>
        <p:txBody>
          <a:bodyPr lIns="90000" tIns="45000" rIns="90000" bIns="45000" anchor="ctr"/>
          <a:lstStyle/>
          <a:p>
            <a:pPr>
              <a:lnSpc>
                <a:spcPct val="100000"/>
              </a:lnSpc>
            </a:pPr>
            <a:r>
              <a:rPr lang="en-US" sz="4400" b="0" strike="noStrike" spc="-1" dirty="0">
                <a:solidFill>
                  <a:srgbClr val="775F55"/>
                </a:solidFill>
                <a:latin typeface="Tw Cen MT"/>
              </a:rPr>
              <a:t>Dementia Facts and Stats</a:t>
            </a:r>
            <a:endParaRPr lang="en-US" sz="4400" b="0" strike="noStrike" spc="-1" dirty="0">
              <a:solidFill>
                <a:srgbClr val="000000"/>
              </a:solidFill>
              <a:latin typeface="Tw Cen MT"/>
            </a:endParaRPr>
          </a:p>
        </p:txBody>
      </p:sp>
      <p:sp>
        <p:nvSpPr>
          <p:cNvPr id="4" name="Content Placeholder 2"/>
          <p:cNvSpPr txBox="1">
            <a:spLocks/>
          </p:cNvSpPr>
          <p:nvPr/>
        </p:nvSpPr>
        <p:spPr>
          <a:xfrm>
            <a:off x="612648" y="1600200"/>
            <a:ext cx="7921752" cy="4953000"/>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anose="05000000000000000000" pitchFamily="2" charset="2"/>
              <a:buChar char="q"/>
            </a:pPr>
            <a:r>
              <a:rPr lang="en-US" sz="2550" dirty="0"/>
              <a:t>Dementia is not a normal part of aging… though the vast majority of persons with dementia are 65 or older.</a:t>
            </a:r>
          </a:p>
          <a:p>
            <a:pPr>
              <a:buFont typeface="Wingdings" panose="05000000000000000000" pitchFamily="2" charset="2"/>
              <a:buChar char="q"/>
            </a:pPr>
            <a:r>
              <a:rPr lang="en-US" sz="2550" dirty="0"/>
              <a:t>Dementia is caused by brain disease and brain damage.</a:t>
            </a:r>
          </a:p>
          <a:p>
            <a:pPr>
              <a:buFont typeface="Wingdings" panose="05000000000000000000" pitchFamily="2" charset="2"/>
              <a:buChar char="q"/>
            </a:pPr>
            <a:r>
              <a:rPr lang="en-US" sz="2550" dirty="0"/>
              <a:t>4 major disord</a:t>
            </a:r>
            <a:r>
              <a:rPr lang="en-US" sz="2600" dirty="0"/>
              <a:t>ers</a:t>
            </a:r>
          </a:p>
          <a:p>
            <a:pPr>
              <a:buFont typeface="Wingdings" panose="05000000000000000000" pitchFamily="2" charset="2"/>
              <a:buChar char="q"/>
            </a:pPr>
            <a:endParaRPr lang="en-US" sz="2600" dirty="0"/>
          </a:p>
          <a:p>
            <a:pPr>
              <a:buFont typeface="Wingdings" panose="05000000000000000000" pitchFamily="2" charset="2"/>
              <a:buChar char="q"/>
            </a:pPr>
            <a:endParaRPr lang="en-US" sz="2600" dirty="0"/>
          </a:p>
          <a:p>
            <a:pPr>
              <a:buFont typeface="Wingdings" panose="05000000000000000000" pitchFamily="2" charset="2"/>
              <a:buChar char="q"/>
            </a:pPr>
            <a:endParaRPr lang="en-US" sz="2600" dirty="0"/>
          </a:p>
          <a:p>
            <a:pPr>
              <a:buFont typeface="Wingdings" panose="05000000000000000000" pitchFamily="2" charset="2"/>
              <a:buChar char="q"/>
            </a:pPr>
            <a:endParaRPr lang="en-US" sz="2600" dirty="0"/>
          </a:p>
          <a:p>
            <a:pPr>
              <a:buFont typeface="Wingdings" panose="05000000000000000000" pitchFamily="2" charset="2"/>
              <a:buChar char="q"/>
            </a:pPr>
            <a:endParaRPr lang="en-US" sz="2600" dirty="0"/>
          </a:p>
        </p:txBody>
      </p:sp>
      <p:sp>
        <p:nvSpPr>
          <p:cNvPr id="7" name="CustomShape 3"/>
          <p:cNvSpPr/>
          <p:nvPr/>
        </p:nvSpPr>
        <p:spPr>
          <a:xfrm>
            <a:off x="228600" y="6476040"/>
            <a:ext cx="3089992"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chemeClr val="bg1">
                    <a:lumMod val="65000"/>
                  </a:schemeClr>
                </a:solidFill>
                <a:latin typeface="Tw Cen MT"/>
              </a:rPr>
              <a:t>(Dementia Friends USA, 2018)</a:t>
            </a:r>
            <a:endParaRPr lang="en-US" sz="1800" b="0" strike="noStrike" spc="-1" dirty="0">
              <a:solidFill>
                <a:schemeClr val="bg1">
                  <a:lumMod val="65000"/>
                </a:schemeClr>
              </a:solidFill>
              <a:latin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20" y="3420166"/>
            <a:ext cx="7997880" cy="3055874"/>
          </a:xfrm>
          <a:prstGeom prst="rect">
            <a:avLst/>
          </a:prstGeom>
        </p:spPr>
      </p:pic>
    </p:spTree>
    <p:extLst>
      <p:ext uri="{BB962C8B-B14F-4D97-AF65-F5344CB8AC3E}">
        <p14:creationId xmlns:p14="http://schemas.microsoft.com/office/powerpoint/2010/main" val="151268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612720" y="228600"/>
            <a:ext cx="8152920" cy="990360"/>
          </a:xfrm>
          <a:prstGeom prst="rect">
            <a:avLst/>
          </a:prstGeom>
          <a:noFill/>
          <a:ln>
            <a:noFill/>
          </a:ln>
        </p:spPr>
        <p:txBody>
          <a:bodyPr lIns="90000" tIns="45000" rIns="90000" bIns="45000" anchor="ctr"/>
          <a:lstStyle/>
          <a:p>
            <a:pPr>
              <a:lnSpc>
                <a:spcPct val="100000"/>
              </a:lnSpc>
            </a:pPr>
            <a:r>
              <a:rPr lang="en-US" sz="4400" b="0" strike="noStrike" spc="-1" dirty="0">
                <a:solidFill>
                  <a:srgbClr val="775F55"/>
                </a:solidFill>
                <a:latin typeface="Tw Cen MT"/>
              </a:rPr>
              <a:t>Dementia Facts and Stats</a:t>
            </a:r>
            <a:endParaRPr lang="en-US" sz="4400" b="0" strike="noStrike" spc="-1" dirty="0">
              <a:solidFill>
                <a:srgbClr val="000000"/>
              </a:solidFill>
              <a:latin typeface="Tw Cen MT"/>
            </a:endParaRPr>
          </a:p>
        </p:txBody>
      </p:sp>
      <p:sp>
        <p:nvSpPr>
          <p:cNvPr id="3" name="Content Placeholder 2"/>
          <p:cNvSpPr txBox="1">
            <a:spLocks/>
          </p:cNvSpPr>
          <p:nvPr/>
        </p:nvSpPr>
        <p:spPr>
          <a:xfrm>
            <a:off x="612648" y="1600200"/>
            <a:ext cx="7921752" cy="4953000"/>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anose="05000000000000000000" pitchFamily="2" charset="2"/>
              <a:buChar char="q"/>
            </a:pPr>
            <a:endParaRPr lang="en-US" sz="2600" dirty="0"/>
          </a:p>
          <a:p>
            <a:pPr>
              <a:buFont typeface="Wingdings" panose="05000000000000000000" pitchFamily="2" charset="2"/>
              <a:buChar char="q"/>
            </a:pPr>
            <a:endParaRPr lang="en-US" sz="2600" dirty="0"/>
          </a:p>
          <a:p>
            <a:pPr>
              <a:buFont typeface="Wingdings" panose="05000000000000000000" pitchFamily="2" charset="2"/>
              <a:buChar char="q"/>
            </a:pPr>
            <a:endParaRPr lang="en-US" sz="2600" dirty="0"/>
          </a:p>
          <a:p>
            <a:pPr>
              <a:buFont typeface="Wingdings" panose="05000000000000000000" pitchFamily="2" charset="2"/>
              <a:buChar char="q"/>
            </a:pPr>
            <a:endParaRPr lang="en-US" sz="2600" dirty="0"/>
          </a:p>
          <a:p>
            <a:pPr>
              <a:buFont typeface="Wingdings" panose="05000000000000000000" pitchFamily="2" charset="2"/>
              <a:buChar char="q"/>
            </a:pPr>
            <a:endParaRPr lang="en-US" sz="2600" dirty="0"/>
          </a:p>
          <a:p>
            <a:pPr>
              <a:buFont typeface="Wingdings" panose="05000000000000000000" pitchFamily="2" charset="2"/>
              <a:buChar char="q"/>
            </a:pPr>
            <a:endParaRPr lang="en-US" sz="2600" dirty="0"/>
          </a:p>
        </p:txBody>
      </p:sp>
      <p:sp>
        <p:nvSpPr>
          <p:cNvPr id="5" name="CustomShape 3"/>
          <p:cNvSpPr/>
          <p:nvPr/>
        </p:nvSpPr>
        <p:spPr>
          <a:xfrm>
            <a:off x="76200" y="6476040"/>
            <a:ext cx="88392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chemeClr val="bg1">
                    <a:lumMod val="65000"/>
                  </a:schemeClr>
                </a:solidFill>
                <a:latin typeface="Tw Cen MT"/>
              </a:rPr>
              <a:t>(Alzheimer’s </a:t>
            </a:r>
            <a:r>
              <a:rPr lang="en-US" spc="-1" dirty="0">
                <a:solidFill>
                  <a:schemeClr val="bg1">
                    <a:lumMod val="65000"/>
                  </a:schemeClr>
                </a:solidFill>
                <a:latin typeface="Tw Cen MT"/>
              </a:rPr>
              <a:t>Assoc., 2018; </a:t>
            </a:r>
            <a:r>
              <a:rPr lang="en-US" sz="1800" b="0" strike="noStrike" spc="-1" dirty="0">
                <a:solidFill>
                  <a:schemeClr val="bg1">
                    <a:lumMod val="65000"/>
                  </a:schemeClr>
                </a:solidFill>
                <a:latin typeface="Tw Cen MT"/>
              </a:rPr>
              <a:t>Dementia Friends USA, 2018; </a:t>
            </a:r>
            <a:r>
              <a:rPr lang="en-US" spc="-1" dirty="0">
                <a:solidFill>
                  <a:schemeClr val="bg1">
                    <a:lumMod val="65000"/>
                  </a:schemeClr>
                </a:solidFill>
                <a:latin typeface="Tw Cen MT"/>
              </a:rPr>
              <a:t>Interfaith Older Adult Programs, </a:t>
            </a:r>
            <a:r>
              <a:rPr lang="en-US" spc="-1" dirty="0" err="1">
                <a:solidFill>
                  <a:schemeClr val="bg1">
                    <a:lumMod val="65000"/>
                  </a:schemeClr>
                </a:solidFill>
                <a:latin typeface="Tw Cen MT"/>
              </a:rPr>
              <a:t>n.d.</a:t>
            </a:r>
            <a:r>
              <a:rPr lang="en-US" sz="1800" b="0" strike="noStrike" spc="-1" dirty="0">
                <a:solidFill>
                  <a:schemeClr val="bg1">
                    <a:lumMod val="65000"/>
                  </a:schemeClr>
                </a:solidFill>
                <a:latin typeface="Tw Cen MT"/>
              </a:rPr>
              <a:t>)</a:t>
            </a:r>
            <a:endParaRPr lang="en-US" sz="1800" b="0" strike="noStrike" spc="-1" dirty="0">
              <a:solidFill>
                <a:schemeClr val="bg1">
                  <a:lumMod val="65000"/>
                </a:schemeClr>
              </a:solidFill>
              <a:latin typeface="Arial"/>
            </a:endParaRPr>
          </a:p>
        </p:txBody>
      </p:sp>
      <p:sp>
        <p:nvSpPr>
          <p:cNvPr id="6" name="Content Placeholder 2"/>
          <p:cNvSpPr txBox="1">
            <a:spLocks/>
          </p:cNvSpPr>
          <p:nvPr/>
        </p:nvSpPr>
        <p:spPr>
          <a:xfrm>
            <a:off x="228600" y="1533525"/>
            <a:ext cx="8537039" cy="4943475"/>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600"/>
              </a:spcBef>
              <a:buFont typeface="Wingdings" panose="05000000000000000000" pitchFamily="2" charset="2"/>
              <a:buChar char="q"/>
            </a:pPr>
            <a:r>
              <a:rPr lang="en-US" sz="2600" dirty="0"/>
              <a:t>1in 7 adults age 65+ has dementia; 1 in 9 age 65+ has Alzheimer’s disease.</a:t>
            </a:r>
          </a:p>
          <a:p>
            <a:pPr>
              <a:spcBef>
                <a:spcPts val="600"/>
              </a:spcBef>
              <a:buFont typeface="Wingdings" panose="05000000000000000000" pitchFamily="2" charset="2"/>
              <a:buChar char="q"/>
            </a:pPr>
            <a:r>
              <a:rPr lang="en-US" sz="2600" dirty="0"/>
              <a:t>Dementia is more than a memory issue.</a:t>
            </a:r>
          </a:p>
          <a:p>
            <a:pPr>
              <a:spcBef>
                <a:spcPts val="600"/>
              </a:spcBef>
              <a:buFont typeface="Wingdings" panose="05000000000000000000" pitchFamily="2" charset="2"/>
              <a:buChar char="q"/>
            </a:pPr>
            <a:r>
              <a:rPr lang="en-US" sz="2600" dirty="0"/>
              <a:t>A person with dementia can still enjoy a good quality of life.</a:t>
            </a:r>
          </a:p>
          <a:p>
            <a:pPr>
              <a:spcBef>
                <a:spcPts val="600"/>
              </a:spcBef>
              <a:buFont typeface="Wingdings" panose="05000000000000000000" pitchFamily="2" charset="2"/>
              <a:buChar char="q"/>
            </a:pPr>
            <a:r>
              <a:rPr lang="en-US" sz="2600" dirty="0"/>
              <a:t>Dementia does not diminish a person’s value to the community.</a:t>
            </a:r>
          </a:p>
          <a:p>
            <a:pPr marL="0" indent="0">
              <a:buFont typeface="Wingdings"/>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170" y="4291963"/>
            <a:ext cx="3160354" cy="205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298343"/>
            <a:ext cx="3048000" cy="204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33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399" y="533400"/>
            <a:ext cx="8720619" cy="990600"/>
          </a:xfrm>
        </p:spPr>
        <p:txBody>
          <a:bodyPr>
            <a:normAutofit/>
          </a:bodyPr>
          <a:lstStyle/>
          <a:p>
            <a:r>
              <a:rPr lang="en-US" dirty="0"/>
              <a:t>Agency on Aging: Dementia</a:t>
            </a:r>
          </a:p>
        </p:txBody>
      </p:sp>
      <p:sp>
        <p:nvSpPr>
          <p:cNvPr id="5" name="Content Placeholder 2"/>
          <p:cNvSpPr>
            <a:spLocks noGrp="1"/>
          </p:cNvSpPr>
          <p:nvPr>
            <p:ph idx="1"/>
          </p:nvPr>
        </p:nvSpPr>
        <p:spPr>
          <a:xfrm>
            <a:off x="380999" y="1533525"/>
            <a:ext cx="7924801" cy="4943475"/>
          </a:xfrm>
        </p:spPr>
        <p:txBody>
          <a:bodyPr>
            <a:normAutofit/>
          </a:bodyPr>
          <a:lstStyle/>
          <a:p>
            <a:pPr>
              <a:spcBef>
                <a:spcPts val="1200"/>
              </a:spcBef>
              <a:buFont typeface="Wingdings" panose="05000000000000000000" pitchFamily="2" charset="2"/>
              <a:buChar char="q"/>
            </a:pPr>
            <a:r>
              <a:rPr lang="en-US" sz="2600" dirty="0"/>
              <a:t>As of July 2016, over 654,000 adults age 60+ years live in NEIL’s 8-county planning and service area.</a:t>
            </a:r>
          </a:p>
          <a:p>
            <a:pPr>
              <a:buFont typeface="Wingdings" panose="05000000000000000000" pitchFamily="2" charset="2"/>
              <a:buChar char="q"/>
            </a:pPr>
            <a:r>
              <a:rPr lang="en-US" sz="2600" dirty="0"/>
              <a:t>Based on pro-rated estimates of data provided by  the U.S. Census and the Alzheimer’s Association…</a:t>
            </a:r>
          </a:p>
          <a:p>
            <a:pPr lvl="1">
              <a:buFont typeface="Wingdings" panose="05000000000000000000" pitchFamily="2" charset="2"/>
              <a:buChar char="q"/>
            </a:pPr>
            <a:r>
              <a:rPr lang="en-US" dirty="0">
                <a:solidFill>
                  <a:srgbClr val="C00000"/>
                </a:solidFill>
              </a:rPr>
              <a:t>Over 58,000 </a:t>
            </a:r>
            <a:r>
              <a:rPr lang="en-US" dirty="0"/>
              <a:t>people</a:t>
            </a:r>
            <a:r>
              <a:rPr lang="en-US" b="1" dirty="0">
                <a:solidFill>
                  <a:srgbClr val="C00000"/>
                </a:solidFill>
              </a:rPr>
              <a:t> </a:t>
            </a:r>
            <a:r>
              <a:rPr lang="en-US" dirty="0"/>
              <a:t>have Alzheimer’s disease </a:t>
            </a:r>
            <a:r>
              <a:rPr lang="en-US" u="sng" dirty="0"/>
              <a:t>ONLY</a:t>
            </a:r>
            <a:r>
              <a:rPr lang="en-US" dirty="0"/>
              <a:t>.</a:t>
            </a:r>
          </a:p>
          <a:p>
            <a:pPr lvl="1">
              <a:buFont typeface="Wingdings" panose="05000000000000000000" pitchFamily="2" charset="2"/>
              <a:buChar char="q"/>
            </a:pPr>
            <a:r>
              <a:rPr lang="en-US" dirty="0">
                <a:solidFill>
                  <a:srgbClr val="C00000"/>
                </a:solidFill>
              </a:rPr>
              <a:t>An additional 16,000+</a:t>
            </a:r>
            <a:r>
              <a:rPr lang="en-US" dirty="0"/>
              <a:t> people have another form of dementia.</a:t>
            </a:r>
          </a:p>
          <a:p>
            <a:pPr lvl="1">
              <a:buFont typeface="Wingdings" panose="05000000000000000000" pitchFamily="2" charset="2"/>
              <a:buChar char="q"/>
            </a:pPr>
            <a:r>
              <a:rPr lang="en-US" dirty="0">
                <a:solidFill>
                  <a:srgbClr val="C00000"/>
                </a:solidFill>
              </a:rPr>
              <a:t>Over 156,000 </a:t>
            </a:r>
            <a:r>
              <a:rPr lang="en-US" dirty="0"/>
              <a:t>people care for a person with Alzheimer’s disease or other dementia.</a:t>
            </a:r>
          </a:p>
          <a:p>
            <a:pPr marL="0" indent="0">
              <a:buNone/>
            </a:pPr>
            <a:endParaRPr lang="en-US" dirty="0"/>
          </a:p>
        </p:txBody>
      </p:sp>
      <p:sp>
        <p:nvSpPr>
          <p:cNvPr id="7" name="TextBox 6"/>
          <p:cNvSpPr txBox="1"/>
          <p:nvPr/>
        </p:nvSpPr>
        <p:spPr>
          <a:xfrm>
            <a:off x="152400" y="6393095"/>
            <a:ext cx="6490816" cy="369332"/>
          </a:xfrm>
          <a:prstGeom prst="rect">
            <a:avLst/>
          </a:prstGeom>
          <a:noFill/>
        </p:spPr>
        <p:txBody>
          <a:bodyPr wrap="none" rtlCol="0">
            <a:spAutoFit/>
          </a:bodyPr>
          <a:lstStyle/>
          <a:p>
            <a:r>
              <a:rPr lang="en-US" dirty="0">
                <a:solidFill>
                  <a:schemeClr val="bg1">
                    <a:lumMod val="65000"/>
                  </a:schemeClr>
                </a:solidFill>
              </a:rPr>
              <a:t>(Alzheimer’s Association, 2018; AAA-NEIL, 2018, U.S. Census, 2017)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681" y="5181599"/>
            <a:ext cx="1764238" cy="1580827"/>
          </a:xfrm>
          <a:prstGeom prst="rect">
            <a:avLst/>
          </a:prstGeom>
        </p:spPr>
      </p:pic>
    </p:spTree>
    <p:extLst>
      <p:ext uri="{BB962C8B-B14F-4D97-AF65-F5344CB8AC3E}">
        <p14:creationId xmlns:p14="http://schemas.microsoft.com/office/powerpoint/2010/main" val="4236764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 Signs &amp; Symptoms</a:t>
            </a:r>
          </a:p>
        </p:txBody>
      </p:sp>
      <p:sp>
        <p:nvSpPr>
          <p:cNvPr id="3" name="Content Placeholder 2"/>
          <p:cNvSpPr>
            <a:spLocks noGrp="1"/>
          </p:cNvSpPr>
          <p:nvPr>
            <p:ph sz="quarter" idx="1"/>
          </p:nvPr>
        </p:nvSpPr>
        <p:spPr/>
        <p:txBody>
          <a:bodyPr numCol="1">
            <a:noAutofit/>
          </a:bodyPr>
          <a:lstStyle/>
          <a:p>
            <a:pPr>
              <a:spcBef>
                <a:spcPts val="1200"/>
              </a:spcBef>
              <a:buFont typeface="Wingdings" panose="05000000000000000000" pitchFamily="2" charset="2"/>
              <a:buChar char="q"/>
            </a:pPr>
            <a:r>
              <a:rPr lang="en-US" sz="2800" dirty="0"/>
              <a:t>Communication difficulties</a:t>
            </a:r>
          </a:p>
          <a:p>
            <a:pPr>
              <a:spcBef>
                <a:spcPts val="1200"/>
              </a:spcBef>
              <a:buFont typeface="Wingdings" panose="05000000000000000000" pitchFamily="2" charset="2"/>
              <a:buChar char="q"/>
            </a:pPr>
            <a:r>
              <a:rPr lang="en-US" sz="2800" dirty="0"/>
              <a:t>Becoming lost</a:t>
            </a:r>
          </a:p>
          <a:p>
            <a:pPr>
              <a:spcBef>
                <a:spcPts val="1200"/>
              </a:spcBef>
              <a:buFont typeface="Wingdings" panose="05000000000000000000" pitchFamily="2" charset="2"/>
              <a:buChar char="q"/>
            </a:pPr>
            <a:r>
              <a:rPr lang="en-US" sz="2800" dirty="0"/>
              <a:t>Losing things</a:t>
            </a:r>
          </a:p>
          <a:p>
            <a:pPr>
              <a:spcBef>
                <a:spcPts val="1200"/>
              </a:spcBef>
              <a:buFont typeface="Wingdings" panose="05000000000000000000" pitchFamily="2" charset="2"/>
              <a:buChar char="q"/>
            </a:pPr>
            <a:r>
              <a:rPr lang="en-US" sz="2800" dirty="0"/>
              <a:t>Frustration</a:t>
            </a:r>
          </a:p>
          <a:p>
            <a:pPr>
              <a:spcBef>
                <a:spcPts val="1200"/>
              </a:spcBef>
              <a:buFont typeface="Wingdings" panose="05000000000000000000" pitchFamily="2" charset="2"/>
              <a:buChar char="q"/>
            </a:pPr>
            <a:r>
              <a:rPr lang="en-US" sz="2800" dirty="0"/>
              <a:t>Repetition</a:t>
            </a:r>
          </a:p>
          <a:p>
            <a:pPr>
              <a:spcBef>
                <a:spcPts val="1200"/>
              </a:spcBef>
              <a:buFont typeface="Wingdings" panose="05000000000000000000" pitchFamily="2" charset="2"/>
              <a:buChar char="q"/>
            </a:pPr>
            <a:r>
              <a:rPr lang="en-US" sz="2800" dirty="0"/>
              <a:t>Decreased or poor judgment</a:t>
            </a:r>
          </a:p>
          <a:p>
            <a:pPr>
              <a:spcBef>
                <a:spcPts val="1200"/>
              </a:spcBef>
              <a:buFont typeface="Wingdings" panose="05000000000000000000" pitchFamily="2" charset="2"/>
              <a:buChar char="q"/>
            </a:pPr>
            <a:r>
              <a:rPr lang="en-US" sz="2800" dirty="0"/>
              <a:t>Unacceptable behavior</a:t>
            </a:r>
          </a:p>
          <a:p>
            <a:pPr>
              <a:spcBef>
                <a:spcPts val="1200"/>
              </a:spcBef>
              <a:buFont typeface="Wingdings" panose="05000000000000000000" pitchFamily="2" charset="2"/>
              <a:buChar char="q"/>
            </a:pPr>
            <a:r>
              <a:rPr lang="en-US" sz="2800" dirty="0"/>
              <a:t>Confusion with time and/or place</a:t>
            </a:r>
            <a:br>
              <a:rPr lang="en-US" sz="2800" dirty="0"/>
            </a:br>
            <a:endParaRPr lang="en-US" sz="2800" dirty="0"/>
          </a:p>
          <a:p>
            <a:pPr lvl="1"/>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905000"/>
            <a:ext cx="2024249" cy="14047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7055" y="3657600"/>
            <a:ext cx="1780104" cy="1404728"/>
          </a:xfrm>
          <a:prstGeom prst="rect">
            <a:avLst/>
          </a:prstGeom>
        </p:spPr>
      </p:pic>
      <p:sp>
        <p:nvSpPr>
          <p:cNvPr id="7" name="CustomShape 3"/>
          <p:cNvSpPr/>
          <p:nvPr/>
        </p:nvSpPr>
        <p:spPr>
          <a:xfrm>
            <a:off x="228600" y="6383520"/>
            <a:ext cx="34290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chemeClr val="bg1">
                    <a:lumMod val="65000"/>
                  </a:schemeClr>
                </a:solidFill>
                <a:latin typeface="Tw Cen MT"/>
              </a:rPr>
              <a:t>(Dementia Friendly America, 2018)</a:t>
            </a:r>
            <a:endParaRPr lang="en-US" sz="1800" b="0" strike="noStrike" spc="-1" dirty="0">
              <a:solidFill>
                <a:schemeClr val="bg1">
                  <a:lumMod val="65000"/>
                </a:schemeClr>
              </a:solidFill>
              <a:latin typeface="Arial"/>
            </a:endParaRPr>
          </a:p>
        </p:txBody>
      </p:sp>
    </p:spTree>
    <p:extLst>
      <p:ext uri="{BB962C8B-B14F-4D97-AF65-F5344CB8AC3E}">
        <p14:creationId xmlns:p14="http://schemas.microsoft.com/office/powerpoint/2010/main" val="192181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5041</TotalTime>
  <Words>2282</Words>
  <Application>Microsoft Office PowerPoint</Application>
  <PresentationFormat>On-screen Show (4:3)</PresentationFormat>
  <Paragraphs>276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Tw Cen MT</vt:lpstr>
      <vt:lpstr>Wingdings</vt:lpstr>
      <vt:lpstr>Wingdings 2</vt:lpstr>
      <vt:lpstr>Median</vt:lpstr>
      <vt:lpstr>Dementia Friendly awareness for faith communities</vt:lpstr>
      <vt:lpstr>Objectives</vt:lpstr>
      <vt:lpstr>PowerPoint Presentation</vt:lpstr>
      <vt:lpstr>PowerPoint Presentation</vt:lpstr>
      <vt:lpstr>PowerPoint Presentation</vt:lpstr>
      <vt:lpstr>PowerPoint Presentation</vt:lpstr>
      <vt:lpstr>PowerPoint Presentation</vt:lpstr>
      <vt:lpstr>Agency on Aging: Dementia</vt:lpstr>
      <vt:lpstr>Dementia Signs &amp; Symptoms</vt:lpstr>
      <vt:lpstr>Approach &amp; Communication Strategies</vt:lpstr>
      <vt:lpstr>Respond by Educating the Faith Community</vt:lpstr>
      <vt:lpstr>Respond with Dementia Friendly Practices</vt:lpstr>
      <vt:lpstr>Respond to Care Partners/Families</vt:lpstr>
      <vt:lpstr>Dementia Friendly Environments </vt:lpstr>
      <vt:lpstr>Being a Dementia Friend</vt:lpstr>
      <vt:lpstr>What could you do?</vt:lpstr>
      <vt:lpstr>For Additional Information…</vt:lpstr>
      <vt:lpstr>Resources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Friendly Communities</dc:title>
  <dc:creator>Chris Damon</dc:creator>
  <cp:lastModifiedBy>Brenda Luna Macedo</cp:lastModifiedBy>
  <cp:revision>336</cp:revision>
  <cp:lastPrinted>2018-10-09T17:02:46Z</cp:lastPrinted>
  <dcterms:created xsi:type="dcterms:W3CDTF">2018-08-24T15:58:34Z</dcterms:created>
  <dcterms:modified xsi:type="dcterms:W3CDTF">2019-07-22T20:15:43Z</dcterms:modified>
</cp:coreProperties>
</file>