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8"/>
  </p:notesMasterIdLst>
  <p:handoutMasterIdLst>
    <p:handoutMasterId r:id="rId19"/>
  </p:handoutMasterIdLst>
  <p:sldIdLst>
    <p:sldId id="317" r:id="rId2"/>
    <p:sldId id="318" r:id="rId3"/>
    <p:sldId id="300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</p:sldIdLst>
  <p:sldSz cx="9144000" cy="6858000" type="screen4x3"/>
  <p:notesSz cx="7077075" cy="9363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0475"/>
    <a:srgbClr val="461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9882" autoAdjust="0"/>
  </p:normalViewPr>
  <p:slideViewPr>
    <p:cSldViewPr snapToGrid="0" snapToObjects="1">
      <p:cViewPr>
        <p:scale>
          <a:sx n="66" d="100"/>
          <a:sy n="66" d="100"/>
        </p:scale>
        <p:origin x="-1572" y="-10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napToObjects="1">
      <p:cViewPr varScale="1">
        <p:scale>
          <a:sx n="80" d="100"/>
          <a:sy n="80" d="100"/>
        </p:scale>
        <p:origin x="-2322" y="-102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74D4F100-069A-084B-99CC-6D65130C3537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747ED082-64DF-5A49-8EBF-B56BE87A14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193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BCAB0782-34AD-C543-A861-C958F9C0C2A9}" type="datetimeFigureOut">
              <a:rPr lang="en-US" smtClean="0"/>
              <a:pPr/>
              <a:t>6/4/2018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B4205691-4638-D345-8B63-0BDCF5E860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923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7150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615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226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22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345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70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05691-4638-D345-8B63-0BDCF5E8609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345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8621360" y="6350241"/>
            <a:ext cx="522640" cy="310499"/>
          </a:xfrm>
          <a:prstGeom prst="rect">
            <a:avLst/>
          </a:prstGeom>
          <a:solidFill>
            <a:srgbClr val="FFF1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294743" y="442578"/>
            <a:ext cx="5326617" cy="4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>
                <a:solidFill>
                  <a:srgbClr val="52366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631855" y="6231123"/>
            <a:ext cx="501650" cy="50165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8B43E9-7A68-2746-BE77-F6D54F022ACE}" type="slidenum">
              <a:rPr lang="en-US" smtClean="0">
                <a:solidFill>
                  <a:srgbClr val="523667"/>
                </a:solidFill>
              </a:rPr>
              <a:pPr/>
              <a:t>‹#›</a:t>
            </a:fld>
            <a:endParaRPr lang="en-US" dirty="0">
              <a:solidFill>
                <a:srgbClr val="523667"/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22" y="249643"/>
            <a:ext cx="2757714" cy="96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347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621360" y="6350241"/>
            <a:ext cx="522640" cy="310499"/>
          </a:xfrm>
          <a:prstGeom prst="rect">
            <a:avLst/>
          </a:prstGeom>
          <a:solidFill>
            <a:srgbClr val="FFF1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3236686" y="442578"/>
            <a:ext cx="5384674" cy="42861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>
                <a:solidFill>
                  <a:srgbClr val="52366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8631855" y="6231123"/>
            <a:ext cx="501650" cy="50165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8B43E9-7A68-2746-BE77-F6D54F022ACE}" type="slidenum">
              <a:rPr lang="en-US" smtClean="0">
                <a:solidFill>
                  <a:srgbClr val="523667"/>
                </a:solidFill>
              </a:rPr>
              <a:pPr/>
              <a:t>‹#›</a:t>
            </a:fld>
            <a:endParaRPr lang="en-US" dirty="0">
              <a:solidFill>
                <a:srgbClr val="523667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85" y="390387"/>
            <a:ext cx="2757714" cy="96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16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513" y="491987"/>
            <a:ext cx="2757714" cy="96160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2296816"/>
            <a:ext cx="5397929" cy="303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51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1666279" y="442578"/>
            <a:ext cx="6955081" cy="4286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1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6" r:id="rId2"/>
    <p:sldLayoutId id="2147483657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03995" y="4240842"/>
            <a:ext cx="429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solidFill>
                <a:srgbClr val="450475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332" y="6356352"/>
            <a:ext cx="1479468" cy="37695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46452" y="5919024"/>
            <a:ext cx="29386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523667"/>
                </a:solidFill>
                <a:latin typeface="+mj-lt"/>
              </a:rPr>
              <a:t>www.dfamerica.org   </a:t>
            </a:r>
            <a:r>
              <a:rPr lang="en-US" sz="1400" dirty="0" smtClean="0">
                <a:solidFill>
                  <a:srgbClr val="523667"/>
                </a:solidFill>
                <a:latin typeface="+mj-lt"/>
              </a:rPr>
              <a:t>|   © </a:t>
            </a:r>
            <a:r>
              <a:rPr lang="en-US" sz="1400" dirty="0" smtClean="0">
                <a:solidFill>
                  <a:srgbClr val="523667"/>
                </a:solidFill>
                <a:latin typeface="+mj-lt"/>
              </a:rPr>
              <a:t>2018</a:t>
            </a:r>
            <a:endParaRPr lang="en-US" sz="1400" dirty="0">
              <a:solidFill>
                <a:srgbClr val="523667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07511" y="1857829"/>
            <a:ext cx="290266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b="1" dirty="0" smtClean="0">
                <a:solidFill>
                  <a:srgbClr val="523667"/>
                </a:solidFill>
                <a:latin typeface="+mj-lt"/>
              </a:rPr>
              <a:t>Dementia Friendly </a:t>
            </a:r>
            <a:endParaRPr lang="en-US" sz="5000" b="1" dirty="0" smtClean="0">
              <a:solidFill>
                <a:srgbClr val="523667"/>
              </a:solidFill>
              <a:latin typeface="+mj-lt"/>
            </a:endParaRPr>
          </a:p>
          <a:p>
            <a:r>
              <a:rPr lang="en-US" sz="5000" b="1" dirty="0" smtClean="0">
                <a:solidFill>
                  <a:srgbClr val="523667"/>
                </a:solidFill>
                <a:latin typeface="+mj-lt"/>
              </a:rPr>
              <a:t>@ </a:t>
            </a:r>
            <a:r>
              <a:rPr lang="en-US" sz="5000" b="1" dirty="0" smtClean="0">
                <a:solidFill>
                  <a:srgbClr val="523667"/>
                </a:solidFill>
                <a:latin typeface="+mj-lt"/>
              </a:rPr>
              <a:t>Work</a:t>
            </a:r>
            <a:br>
              <a:rPr lang="en-US" sz="5000" b="1" dirty="0" smtClean="0">
                <a:solidFill>
                  <a:srgbClr val="523667"/>
                </a:solidFill>
                <a:latin typeface="+mj-lt"/>
              </a:rPr>
            </a:br>
            <a:r>
              <a:rPr lang="en-US" sz="5000" b="1" dirty="0" smtClean="0">
                <a:solidFill>
                  <a:srgbClr val="523667"/>
                </a:solidFill>
                <a:latin typeface="+mj-lt"/>
              </a:rPr>
              <a:t>Training Session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341" y="6226801"/>
            <a:ext cx="47625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35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idx="4294967295"/>
          </p:nvPr>
        </p:nvSpPr>
        <p:spPr>
          <a:xfrm>
            <a:off x="457200" y="1674022"/>
            <a:ext cx="4869221" cy="35781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Responses to occurrences in a retail setting: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Forgetting to pay.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Remembering and finding items.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Making choices.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Handling money.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Communicating in a Retail Setting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735" y="1846627"/>
            <a:ext cx="2988374" cy="298837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1579968" y="5545326"/>
            <a:ext cx="6619268" cy="7917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Practice/Discussion:  </a:t>
            </a:r>
            <a:r>
              <a:rPr lang="en-US" sz="2000" dirty="0"/>
              <a:t>Using case studies, discuss key points on</a:t>
            </a:r>
          </a:p>
          <a:p>
            <a:pPr marL="0" indent="0">
              <a:buNone/>
            </a:pPr>
            <a:r>
              <a:rPr lang="en-US" sz="2000" dirty="0"/>
              <a:t>how you and your team would handle the situation.</a:t>
            </a:r>
          </a:p>
        </p:txBody>
      </p:sp>
      <p:pic>
        <p:nvPicPr>
          <p:cNvPr id="3" name="Picture 2" descr="ACT-Icon-Dialogu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4" y="5520668"/>
            <a:ext cx="827776" cy="82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32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idx="4294967295"/>
          </p:nvPr>
        </p:nvSpPr>
        <p:spPr>
          <a:xfrm>
            <a:off x="457200" y="1674022"/>
            <a:ext cx="4314387" cy="4589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Small changes can make a big difference in having the space feel safe to someone with dementia.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Entrances should be clearly visible and understood as an entrance.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Directional signage should be clear.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8629" y="282921"/>
            <a:ext cx="5731852" cy="747593"/>
          </a:xfrm>
        </p:spPr>
        <p:txBody>
          <a:bodyPr/>
          <a:lstStyle/>
          <a:p>
            <a:r>
              <a:rPr lang="en-US" sz="2900" dirty="0" smtClean="0"/>
              <a:t>Creating a Dementia Friendly Physical Space</a:t>
            </a:r>
            <a:endParaRPr lang="en-US" sz="29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504" y="1674022"/>
            <a:ext cx="2623381" cy="429280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3833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idx="4294967295"/>
          </p:nvPr>
        </p:nvSpPr>
        <p:spPr>
          <a:xfrm>
            <a:off x="457201" y="1674022"/>
            <a:ext cx="4499332" cy="458910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Use high-powered lighting using natural light whenever possible.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Use plain flooring – not shiny, not slippery.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Have family/unisex restrooms or changing facilities.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8229" y="275771"/>
            <a:ext cx="5122251" cy="798286"/>
          </a:xfrm>
        </p:spPr>
        <p:txBody>
          <a:bodyPr/>
          <a:lstStyle/>
          <a:p>
            <a:r>
              <a:rPr lang="en-US" sz="2900" dirty="0" smtClean="0"/>
              <a:t>Creating a Dementia Friendly Physical Space</a:t>
            </a:r>
            <a:endParaRPr lang="en-US" sz="2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948" y="1886569"/>
            <a:ext cx="3363161" cy="288474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03418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idx="4294967295"/>
          </p:nvPr>
        </p:nvSpPr>
        <p:spPr>
          <a:xfrm>
            <a:off x="457201" y="1674022"/>
            <a:ext cx="4499332" cy="458910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Design quiet areas for someone who may be felling anxious or confused.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Include seating in large spaces (i.e. waiting areas) to help someone relax.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Ensure areas are free of clutter and arranged for easy physical movement.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1143" y="275772"/>
            <a:ext cx="5209338" cy="798286"/>
          </a:xfrm>
        </p:spPr>
        <p:txBody>
          <a:bodyPr/>
          <a:lstStyle/>
          <a:p>
            <a:r>
              <a:rPr lang="en-US" sz="2900" dirty="0" smtClean="0"/>
              <a:t>Creating a Dementia Friendly Physical Space</a:t>
            </a:r>
            <a:endParaRPr lang="en-US" sz="2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948" y="1886569"/>
            <a:ext cx="3363160" cy="288474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4267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idx="4294967295"/>
          </p:nvPr>
        </p:nvSpPr>
        <p:spPr>
          <a:xfrm>
            <a:off x="457201" y="1674022"/>
            <a:ext cx="4166430" cy="313428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How can your organization create a more dementia friendly physical environment?</a:t>
            </a:r>
          </a:p>
          <a:p>
            <a:r>
              <a:rPr lang="en-US" dirty="0" smtClean="0"/>
              <a:t>What ideas should you consider?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1485" y="304800"/>
            <a:ext cx="5368995" cy="827314"/>
          </a:xfrm>
        </p:spPr>
        <p:txBody>
          <a:bodyPr/>
          <a:lstStyle/>
          <a:p>
            <a:r>
              <a:rPr lang="en-US" sz="2900" dirty="0" smtClean="0"/>
              <a:t>Creating a Dementia Friendly Physical Space</a:t>
            </a:r>
            <a:endParaRPr lang="en-US" sz="2900" dirty="0"/>
          </a:p>
        </p:txBody>
      </p:sp>
      <p:pic>
        <p:nvPicPr>
          <p:cNvPr id="9" name="Picture 4" descr="http://partnertoday.org/wp-content/uploads/2014/05/share-ideas.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533" y="1797810"/>
            <a:ext cx="3494431" cy="2620823"/>
          </a:xfrm>
          <a:prstGeom prst="rect">
            <a:avLst/>
          </a:prstGeom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10" name="Content Placeholder 6"/>
          <p:cNvSpPr>
            <a:spLocks noGrp="1"/>
          </p:cNvSpPr>
          <p:nvPr>
            <p:ph idx="4294967295"/>
          </p:nvPr>
        </p:nvSpPr>
        <p:spPr>
          <a:xfrm>
            <a:off x="1579968" y="5397377"/>
            <a:ext cx="6619268" cy="112465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Practice/Discussion</a:t>
            </a:r>
            <a:r>
              <a:rPr lang="en-US" sz="2000" b="1" dirty="0" smtClean="0"/>
              <a:t>: </a:t>
            </a:r>
            <a:r>
              <a:rPr lang="en-US" sz="2000" dirty="0" smtClean="0"/>
              <a:t>What is one idea you learned that you will implement within the next month to become more Dementia Friendly @ Work?</a:t>
            </a:r>
            <a:endParaRPr lang="en-US" sz="2000" dirty="0"/>
          </a:p>
        </p:txBody>
      </p:sp>
      <p:pic>
        <p:nvPicPr>
          <p:cNvPr id="11" name="Picture 10" descr="ACT-Icon-Dialogu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4" y="5520668"/>
            <a:ext cx="827776" cy="82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4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6"/>
          <p:cNvSpPr>
            <a:spLocks noGrp="1"/>
          </p:cNvSpPr>
          <p:nvPr>
            <p:ph idx="4294967295"/>
          </p:nvPr>
        </p:nvSpPr>
        <p:spPr>
          <a:xfrm>
            <a:off x="542506" y="1846627"/>
            <a:ext cx="8078854" cy="35288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b="1" dirty="0"/>
              <a:t>ACT on Alzheimer’s Dementia-Friendly Resources</a:t>
            </a:r>
          </a:p>
          <a:p>
            <a:pPr marL="0" indent="0">
              <a:buNone/>
            </a:pPr>
            <a:r>
              <a:rPr lang="en-US" sz="2200" dirty="0" smtClean="0"/>
              <a:t>	www.actonalz.org</a:t>
            </a:r>
            <a:r>
              <a:rPr lang="en-US" sz="2200" dirty="0"/>
              <a:t>/community-resources</a:t>
            </a:r>
          </a:p>
          <a:p>
            <a:pPr marL="0" indent="0">
              <a:buNone/>
            </a:pPr>
            <a:endParaRPr lang="en-US" sz="2200" b="1" dirty="0"/>
          </a:p>
          <a:p>
            <a:pPr marL="0" indent="0">
              <a:buNone/>
            </a:pPr>
            <a:r>
              <a:rPr lang="en-US" sz="2200" b="1" dirty="0"/>
              <a:t>Alzheimer’s Association</a:t>
            </a:r>
          </a:p>
          <a:p>
            <a:pPr marL="0" indent="0">
              <a:buNone/>
            </a:pPr>
            <a:r>
              <a:rPr lang="en-US" sz="2200" b="1" dirty="0" smtClean="0"/>
              <a:t>	</a:t>
            </a:r>
            <a:r>
              <a:rPr lang="en-US" sz="2200" dirty="0" smtClean="0"/>
              <a:t>www.alz.org</a:t>
            </a:r>
            <a:r>
              <a:rPr lang="en-US" sz="2200" dirty="0"/>
              <a:t>/facts/</a:t>
            </a:r>
          </a:p>
          <a:p>
            <a:pPr marL="0" indent="0">
              <a:buNone/>
            </a:pPr>
            <a:endParaRPr lang="en-US" sz="2200" b="1" dirty="0"/>
          </a:p>
          <a:p>
            <a:pPr marL="0" indent="0">
              <a:buNone/>
            </a:pPr>
            <a:r>
              <a:rPr lang="en-US" sz="2200" b="1" dirty="0"/>
              <a:t>10 signs of Alzheimer’s Disease</a:t>
            </a:r>
          </a:p>
          <a:p>
            <a:pPr marL="0" indent="0">
              <a:buNone/>
            </a:pPr>
            <a:r>
              <a:rPr lang="en-US" sz="2200" dirty="0" smtClean="0"/>
              <a:t>	www.alz.org/alzheimers_disease_10_signs_of_alzheimers.asp</a:t>
            </a: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88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6"/>
          <p:cNvSpPr>
            <a:spLocks noGrp="1"/>
          </p:cNvSpPr>
          <p:nvPr>
            <p:ph idx="4294967295"/>
          </p:nvPr>
        </p:nvSpPr>
        <p:spPr>
          <a:xfrm>
            <a:off x="542506" y="1846627"/>
            <a:ext cx="8078854" cy="457677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dirty="0" smtClean="0"/>
              <a:t>Thank you for attending this training session and for working to become more Dementia Friendly @ Work!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My Contact Info:</a:t>
            </a:r>
            <a:endParaRPr lang="en-US" b="1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Name of Presenter</a:t>
            </a:r>
          </a:p>
          <a:p>
            <a:pPr marL="0" indent="0" algn="ctr">
              <a:buNone/>
            </a:pPr>
            <a:r>
              <a:rPr lang="en-US" dirty="0" smtClean="0"/>
              <a:t>Email Address</a:t>
            </a:r>
          </a:p>
          <a:p>
            <a:pPr marL="0" indent="0" algn="ctr">
              <a:buNone/>
            </a:pPr>
            <a:r>
              <a:rPr lang="en-US" dirty="0" smtClean="0"/>
              <a:t>Office Phone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69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57200" y="1846626"/>
            <a:ext cx="8229600" cy="427953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Understand dementia</a:t>
            </a:r>
          </a:p>
          <a:p>
            <a:r>
              <a:rPr lang="en-US" dirty="0" smtClean="0"/>
              <a:t>Learn the 10 warning signs of Alzheimer’s disease</a:t>
            </a:r>
          </a:p>
          <a:p>
            <a:r>
              <a:rPr lang="en-US" dirty="0" smtClean="0"/>
              <a:t>Tips in creating a dementia friendly environment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6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idx="4294967295"/>
          </p:nvPr>
        </p:nvSpPr>
        <p:spPr>
          <a:xfrm>
            <a:off x="457201" y="1846627"/>
            <a:ext cx="3747220" cy="33272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Dementia is a general term for a loss of memory and other thinking abilities that is serious enough to interfere with activities of daily life.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Dementia?</a:t>
            </a:r>
            <a:endParaRPr lang="en-US" dirty="0"/>
          </a:p>
        </p:txBody>
      </p:sp>
      <p:pic>
        <p:nvPicPr>
          <p:cNvPr id="6" name="Picture 2" descr="Image result for older adul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415" y="1945758"/>
            <a:ext cx="3927309" cy="3141848"/>
          </a:xfrm>
          <a:prstGeom prst="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7216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Dementia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454904" y="1627427"/>
            <a:ext cx="6040994" cy="4449327"/>
            <a:chOff x="1565870" y="1836025"/>
            <a:chExt cx="5757774" cy="424072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2856" y="1836025"/>
              <a:ext cx="5580788" cy="4240729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565870" y="2034283"/>
              <a:ext cx="2194683" cy="1282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07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Facts About Alzheimer’s</a:t>
            </a:r>
            <a:endParaRPr lang="en-US" dirty="0"/>
          </a:p>
        </p:txBody>
      </p:sp>
      <p:pic>
        <p:nvPicPr>
          <p:cNvPr id="3" name="Picture 2" descr="Infographic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74" y="2052892"/>
            <a:ext cx="3485751" cy="1570280"/>
          </a:xfrm>
          <a:prstGeom prst="rect">
            <a:avLst/>
          </a:prstGeom>
        </p:spPr>
      </p:pic>
      <p:pic>
        <p:nvPicPr>
          <p:cNvPr id="4" name="Picture 3" descr="Infographic-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170" y="2052892"/>
            <a:ext cx="3507190" cy="1570280"/>
          </a:xfrm>
          <a:prstGeom prst="rect">
            <a:avLst/>
          </a:prstGeom>
        </p:spPr>
      </p:pic>
      <p:pic>
        <p:nvPicPr>
          <p:cNvPr id="5" name="Picture 4" descr="Infographic-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630" y="4734332"/>
            <a:ext cx="4455366" cy="129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3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Signs of Alzheimer’s</a:t>
            </a:r>
            <a:endParaRPr lang="en-US" dirty="0"/>
          </a:p>
        </p:txBody>
      </p:sp>
      <p:pic>
        <p:nvPicPr>
          <p:cNvPr id="7" name="Picture 6" descr="NormalAging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77" y="1987706"/>
            <a:ext cx="8603604" cy="349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40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Signs of Alzheimer’s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77" y="2099791"/>
            <a:ext cx="8603604" cy="307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47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the Signs of Alzheimer’s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77" y="2100874"/>
            <a:ext cx="8603604" cy="240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8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57200" y="1846626"/>
            <a:ext cx="8229600" cy="427953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  <a:buFont typeface="Wingdings" charset="2"/>
              <a:buChar char="ü"/>
            </a:pPr>
            <a:r>
              <a:rPr lang="en-US" dirty="0" smtClean="0"/>
              <a:t>Speak clearly and be patient.</a:t>
            </a:r>
          </a:p>
          <a:p>
            <a:pPr>
              <a:lnSpc>
                <a:spcPct val="120000"/>
              </a:lnSpc>
              <a:buFont typeface="Wingdings" charset="2"/>
              <a:buChar char="ü"/>
            </a:pPr>
            <a:r>
              <a:rPr lang="en-US" dirty="0" smtClean="0"/>
              <a:t>Listen closely.</a:t>
            </a:r>
          </a:p>
          <a:p>
            <a:pPr>
              <a:lnSpc>
                <a:spcPct val="120000"/>
              </a:lnSpc>
              <a:buFont typeface="Wingdings" charset="2"/>
              <a:buChar char="ü"/>
            </a:pPr>
            <a:r>
              <a:rPr lang="en-US" dirty="0" smtClean="0"/>
              <a:t>Smile warmly and make eye contact.</a:t>
            </a:r>
          </a:p>
          <a:p>
            <a:pPr>
              <a:lnSpc>
                <a:spcPct val="120000"/>
              </a:lnSpc>
              <a:buFont typeface="Wingdings" charset="2"/>
              <a:buChar char="ü"/>
            </a:pPr>
            <a:r>
              <a:rPr lang="en-US" dirty="0" smtClean="0"/>
              <a:t>Respond to a look of distress.</a:t>
            </a:r>
          </a:p>
          <a:p>
            <a:pPr>
              <a:lnSpc>
                <a:spcPct val="120000"/>
              </a:lnSpc>
              <a:buFont typeface="Wingdings" charset="2"/>
              <a:buChar char="ü"/>
            </a:pPr>
            <a:r>
              <a:rPr lang="en-US" dirty="0" smtClean="0"/>
              <a:t>Watch for sign of change; offer help accordingly. Every day can be different.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How to Communicate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19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83EE8C0B24D41AF9049B99095227D" ma:contentTypeVersion="18" ma:contentTypeDescription="Create a new document." ma:contentTypeScope="" ma:versionID="01c2de2094b4cba12ae7f0f247adc915">
  <xsd:schema xmlns:xsd="http://www.w3.org/2001/XMLSchema" xmlns:xs="http://www.w3.org/2001/XMLSchema" xmlns:p="http://schemas.microsoft.com/office/2006/metadata/properties" xmlns:ns2="2d32015e-0204-4058-82fc-e98b7a5354eb" xmlns:ns3="4f81154a-34ba-4b39-b7b5-5c48ee994806" targetNamespace="http://schemas.microsoft.com/office/2006/metadata/properties" ma:root="true" ma:fieldsID="ee53c354c27ce688570a20b0d560738b" ns2:_="" ns3:_="">
    <xsd:import namespace="2d32015e-0204-4058-82fc-e98b7a5354eb"/>
    <xsd:import namespace="4f81154a-34ba-4b39-b7b5-5c48ee9948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LengthInSecond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ReviewedbyDeb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2015e-0204-4058-82fc-e98b7a5354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ReviewedbyDeb" ma:index="20" nillable="true" ma:displayName="Reviewed by Deb" ma:format="Dropdown" ma:list="UserInfo" ma:SharePointGroup="0" ma:internalName="ReviewedbyDeb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2697cc2-de57-4ac5-8170-52ff47dbd4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81154a-34ba-4b39-b7b5-5c48ee99480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758279a2-084a-47e0-bf23-43fa0edbbbd0}" ma:internalName="TaxCatchAll" ma:showField="CatchAllData" ma:web="4f81154a-34ba-4b39-b7b5-5c48ee9948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d32015e-0204-4058-82fc-e98b7a5354eb">
      <Terms xmlns="http://schemas.microsoft.com/office/infopath/2007/PartnerControls"/>
    </lcf76f155ced4ddcb4097134ff3c332f>
    <ReviewedbyDeb xmlns="2d32015e-0204-4058-82fc-e98b7a5354eb">
      <UserInfo>
        <DisplayName/>
        <AccountId xsi:nil="true"/>
        <AccountType/>
      </UserInfo>
    </ReviewedbyDeb>
    <TaxCatchAll xmlns="4f81154a-34ba-4b39-b7b5-5c48ee994806" xsi:nil="true"/>
  </documentManagement>
</p:properties>
</file>

<file path=customXml/itemProps1.xml><?xml version="1.0" encoding="utf-8"?>
<ds:datastoreItem xmlns:ds="http://schemas.openxmlformats.org/officeDocument/2006/customXml" ds:itemID="{6803F0AA-30F2-4945-B8E9-7404E8763BC4}"/>
</file>

<file path=customXml/itemProps2.xml><?xml version="1.0" encoding="utf-8"?>
<ds:datastoreItem xmlns:ds="http://schemas.openxmlformats.org/officeDocument/2006/customXml" ds:itemID="{8C4A5790-34FD-417A-BE7B-4FF3B5C05CCB}"/>
</file>

<file path=customXml/itemProps3.xml><?xml version="1.0" encoding="utf-8"?>
<ds:datastoreItem xmlns:ds="http://schemas.openxmlformats.org/officeDocument/2006/customXml" ds:itemID="{11142F6C-65E2-42C3-BD74-60E364E24E4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4332</TotalTime>
  <Words>394</Words>
  <Application>Microsoft Office PowerPoint</Application>
  <PresentationFormat>On-screen Show (4:3)</PresentationFormat>
  <Paragraphs>77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Learning Outcomes</vt:lpstr>
      <vt:lpstr>What is Dementia?</vt:lpstr>
      <vt:lpstr>Types of Dementia</vt:lpstr>
      <vt:lpstr>Know the Facts About Alzheimer’s</vt:lpstr>
      <vt:lpstr>Know the Signs of Alzheimer’s</vt:lpstr>
      <vt:lpstr>Know the Signs of Alzheimer’s</vt:lpstr>
      <vt:lpstr>Know the Signs of Alzheimer’s</vt:lpstr>
      <vt:lpstr>Know How to Communicate</vt:lpstr>
      <vt:lpstr>Communicating in a Retail Setting</vt:lpstr>
      <vt:lpstr>Creating a Dementia Friendly Physical Space</vt:lpstr>
      <vt:lpstr>Creating a Dementia Friendly Physical Space</vt:lpstr>
      <vt:lpstr>Creating a Dementia Friendly Physical Space</vt:lpstr>
      <vt:lpstr>Creating a Dementia Friendly Physical Space</vt:lpstr>
      <vt:lpstr>References</vt:lpstr>
      <vt:lpstr>Thank You!</vt:lpstr>
    </vt:vector>
  </TitlesOfParts>
  <Company>Taurus Moon Graphic Design, LLC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Diane Napper</dc:creator>
  <cp:lastModifiedBy>Meredith Eisenhart</cp:lastModifiedBy>
  <cp:revision>471</cp:revision>
  <cp:lastPrinted>2013-02-06T19:51:26Z</cp:lastPrinted>
  <dcterms:created xsi:type="dcterms:W3CDTF">2013-03-11T14:37:47Z</dcterms:created>
  <dcterms:modified xsi:type="dcterms:W3CDTF">2018-06-04T16:10:59Z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0x010100D6A83EE8C0B24D41AF9049B99095227D</vt:lpwstr>
  </property>
  <property fmtid="{D5CDD505-2E9C-101B-9397-08002B2CF9AE}" pid="3" name="Order">
    <vt:r8>3275700</vt:r8>
  </property>
</Properties>
</file>