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1BE"/>
    <a:srgbClr val="FFF3CA"/>
    <a:srgbClr val="E6DDB9"/>
    <a:srgbClr val="500082"/>
    <a:srgbClr val="2289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895" autoAdjust="0"/>
  </p:normalViewPr>
  <p:slideViewPr>
    <p:cSldViewPr snapToGrid="0" snapToObjects="1">
      <p:cViewPr varScale="1">
        <p:scale>
          <a:sx n="76" d="100"/>
          <a:sy n="76" d="100"/>
        </p:scale>
        <p:origin x="-618" y="-108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9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69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3"/>
            <a:ext cx="1748790" cy="8582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3"/>
            <a:ext cx="5116830" cy="8582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48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459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780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1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8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435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662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3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16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73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F8449-9D4F-3046-B8C5-67C479E6A9AB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81D18-FAE6-1640-B1C4-9E3DF16326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432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/>
          <p:nvPr/>
        </p:nvSpPr>
        <p:spPr>
          <a:xfrm>
            <a:off x="457200" y="2196785"/>
            <a:ext cx="4914900" cy="7050091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 smtClean="0"/>
              <a:t>Over </a:t>
            </a:r>
            <a:r>
              <a:rPr lang="en-US" sz="1600" dirty="0" smtClean="0"/>
              <a:t>5 million people across the United States </a:t>
            </a:r>
            <a:r>
              <a:rPr lang="en-US" sz="1600" dirty="0" smtClean="0"/>
              <a:t>are </a:t>
            </a:r>
            <a:r>
              <a:rPr lang="en-US" sz="1600" dirty="0"/>
              <a:t>living with </a:t>
            </a:r>
            <a:r>
              <a:rPr lang="en-US" sz="1600" dirty="0" smtClean="0"/>
              <a:t>Alzheimer’s disease. </a:t>
            </a:r>
            <a:r>
              <a:rPr lang="en-US" sz="1600" dirty="0"/>
              <a:t>The annual number of Alzheimer’s cases and other dementias is projected to triple by 2050. These numbers will touch us all because they represent family members, friends, neighbors, co-workers, colleagues, clients, and customers.  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b="1" dirty="0"/>
              <a:t>Training </a:t>
            </a:r>
            <a:r>
              <a:rPr lang="en-US" sz="1600" b="1" dirty="0" smtClean="0"/>
              <a:t>Objectives</a:t>
            </a:r>
            <a:endParaRPr lang="en-US" sz="1600" b="1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Learn </a:t>
            </a:r>
            <a:r>
              <a:rPr lang="en-US" sz="1600" dirty="0"/>
              <a:t>what dementia is and some facts about Alzheimer’s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Recognize </a:t>
            </a:r>
            <a:r>
              <a:rPr lang="en-US" sz="1600" dirty="0"/>
              <a:t>the signs of dementia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Learn </a:t>
            </a:r>
            <a:r>
              <a:rPr lang="en-US" sz="1600" dirty="0"/>
              <a:t>tips for communicating and interacting with a person who has dementia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Learn </a:t>
            </a:r>
            <a:r>
              <a:rPr lang="en-US" sz="1600" dirty="0"/>
              <a:t>tips for creating a dementia-friendly physical space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Get </a:t>
            </a:r>
            <a:r>
              <a:rPr lang="en-US" sz="1600" dirty="0"/>
              <a:t>familiar with resources in your </a:t>
            </a:r>
            <a:r>
              <a:rPr lang="en-US" sz="1600" dirty="0" smtClean="0"/>
              <a:t>community</a:t>
            </a:r>
          </a:p>
          <a:p>
            <a:endParaRPr lang="en-US" sz="1600" dirty="0"/>
          </a:p>
          <a:p>
            <a:r>
              <a:rPr lang="en-US" sz="1600" dirty="0"/>
              <a:t>By offering this training, you will help your organization heighten its awareness of dementia and be equipped to respond warmly and effectively when serving people living with dementia and their </a:t>
            </a:r>
            <a:r>
              <a:rPr lang="en-US" sz="1600" dirty="0" smtClean="0"/>
              <a:t>families</a:t>
            </a:r>
          </a:p>
          <a:p>
            <a:endParaRPr lang="en-US" sz="1500" dirty="0"/>
          </a:p>
          <a:p>
            <a:r>
              <a:rPr lang="en-US" sz="1500" i="1" dirty="0"/>
              <a:t>[Optional: Organizations participating in the training are recognized and receive a window decal to display in their facility indicating they are dementia friendly.</a:t>
            </a:r>
            <a:r>
              <a:rPr lang="en-US" sz="1500" i="1" dirty="0" smtClean="0"/>
              <a:t>]</a:t>
            </a:r>
          </a:p>
        </p:txBody>
      </p:sp>
      <p:sp>
        <p:nvSpPr>
          <p:cNvPr id="6" name="Text Box 11"/>
          <p:cNvSpPr txBox="1"/>
          <p:nvPr/>
        </p:nvSpPr>
        <p:spPr>
          <a:xfrm>
            <a:off x="5600700" y="4180175"/>
            <a:ext cx="1807184" cy="342900"/>
          </a:xfrm>
          <a:prstGeom prst="rect">
            <a:avLst/>
          </a:prstGeom>
          <a:solidFill>
            <a:srgbClr val="350058"/>
          </a:solidFill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FFFFF"/>
                </a:solidFill>
                <a:effectLst/>
                <a:latin typeface="Calibri"/>
                <a:ea typeface="ＭＳ 明朝"/>
                <a:cs typeface="Times New Roman"/>
              </a:rPr>
              <a:t>LEARN MORE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8" name="Text Box 13"/>
          <p:cNvSpPr txBox="1"/>
          <p:nvPr/>
        </p:nvSpPr>
        <p:spPr>
          <a:xfrm>
            <a:off x="5600700" y="4649902"/>
            <a:ext cx="1807183" cy="160020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/>
              <a:t>To learn more about this free </a:t>
            </a:r>
            <a:r>
              <a:rPr lang="en-US" sz="1400" dirty="0" smtClean="0"/>
              <a:t>60-minute training </a:t>
            </a:r>
            <a:r>
              <a:rPr lang="en-US" sz="1400" dirty="0"/>
              <a:t>and schedule a session, contact</a:t>
            </a:r>
            <a:r>
              <a:rPr lang="en-US" sz="1400" dirty="0" smtClean="0"/>
              <a:t>:</a:t>
            </a:r>
          </a:p>
          <a:p>
            <a:endParaRPr lang="en-US" sz="1200" b="1" dirty="0"/>
          </a:p>
          <a:p>
            <a:endParaRPr lang="en-US" sz="1200" b="1" dirty="0" smtClean="0"/>
          </a:p>
          <a:p>
            <a:endParaRPr lang="en-US" sz="1200" b="1" dirty="0"/>
          </a:p>
          <a:p>
            <a:endParaRPr lang="en-US" sz="1200" b="1" dirty="0"/>
          </a:p>
        </p:txBody>
      </p:sp>
      <p:sp>
        <p:nvSpPr>
          <p:cNvPr id="9" name="Text Box 14"/>
          <p:cNvSpPr txBox="1"/>
          <p:nvPr/>
        </p:nvSpPr>
        <p:spPr>
          <a:xfrm>
            <a:off x="5600699" y="6484435"/>
            <a:ext cx="1807184" cy="342900"/>
          </a:xfrm>
          <a:prstGeom prst="rect">
            <a:avLst/>
          </a:prstGeom>
          <a:solidFill>
            <a:srgbClr val="350058"/>
          </a:solidFill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FFFFF"/>
                </a:solidFill>
                <a:latin typeface="Calibri"/>
                <a:ea typeface="ＭＳ 明朝"/>
                <a:cs typeface="Times New Roman"/>
              </a:rPr>
              <a:t>TRAINER/ORGANIZATION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0" name="Text Box 15"/>
          <p:cNvSpPr txBox="1"/>
          <p:nvPr/>
        </p:nvSpPr>
        <p:spPr>
          <a:xfrm>
            <a:off x="5600698" y="6966687"/>
            <a:ext cx="1807185" cy="1212809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 smtClean="0"/>
              <a:t>[Insert content on the trainer or organization that will offer the training</a:t>
            </a:r>
            <a:endParaRPr lang="en-US" sz="1400" dirty="0">
              <a:solidFill>
                <a:srgbClr val="500082"/>
              </a:solidFill>
              <a:effectLst/>
              <a:ea typeface="ＭＳ 明朝"/>
              <a:cs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00" y="8843232"/>
            <a:ext cx="2180997" cy="76050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180090" y="563378"/>
            <a:ext cx="382079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500082"/>
                </a:solidFill>
                <a:ea typeface="ＭＳ 明朝"/>
                <a:cs typeface="Times New Roman"/>
              </a:rPr>
              <a:t>Dementia Friendly </a:t>
            </a:r>
          </a:p>
          <a:p>
            <a:r>
              <a:rPr lang="en-US" sz="3600" b="1" dirty="0" smtClean="0">
                <a:solidFill>
                  <a:srgbClr val="500082"/>
                </a:solidFill>
                <a:ea typeface="ＭＳ 明朝"/>
                <a:cs typeface="Times New Roman"/>
              </a:rPr>
              <a:t>@ Work Training</a:t>
            </a:r>
            <a:endParaRPr lang="en-US" sz="3600" dirty="0">
              <a:ea typeface="ＭＳ 明朝"/>
              <a:cs typeface="Times New Roman"/>
            </a:endParaRPr>
          </a:p>
        </p:txBody>
      </p:sp>
      <p:sp>
        <p:nvSpPr>
          <p:cNvPr id="16" name="Text Box 11"/>
          <p:cNvSpPr txBox="1"/>
          <p:nvPr/>
        </p:nvSpPr>
        <p:spPr>
          <a:xfrm>
            <a:off x="5600700" y="2340937"/>
            <a:ext cx="1807184" cy="342900"/>
          </a:xfrm>
          <a:prstGeom prst="rect">
            <a:avLst/>
          </a:prstGeom>
          <a:solidFill>
            <a:srgbClr val="350058"/>
          </a:solidFill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FFFFF"/>
                </a:solidFill>
                <a:effectLst/>
                <a:latin typeface="Calibri"/>
                <a:ea typeface="ＭＳ 明朝"/>
                <a:cs typeface="Times New Roman"/>
              </a:rPr>
              <a:t>AUDIENCE</a:t>
            </a:r>
            <a:endParaRPr lang="en-US" sz="1200" dirty="0">
              <a:effectLst/>
              <a:ea typeface="ＭＳ 明朝"/>
              <a:cs typeface="Times New Roman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00698" y="2863995"/>
            <a:ext cx="171450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For staff of business and service organizations and all other community settings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10153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83EE8C0B24D41AF9049B99095227D" ma:contentTypeVersion="18" ma:contentTypeDescription="Create a new document." ma:contentTypeScope="" ma:versionID="01c2de2094b4cba12ae7f0f247adc915">
  <xsd:schema xmlns:xsd="http://www.w3.org/2001/XMLSchema" xmlns:xs="http://www.w3.org/2001/XMLSchema" xmlns:p="http://schemas.microsoft.com/office/2006/metadata/properties" xmlns:ns2="2d32015e-0204-4058-82fc-e98b7a5354eb" xmlns:ns3="4f81154a-34ba-4b39-b7b5-5c48ee994806" targetNamespace="http://schemas.microsoft.com/office/2006/metadata/properties" ma:root="true" ma:fieldsID="ee53c354c27ce688570a20b0d560738b" ns2:_="" ns3:_="">
    <xsd:import namespace="2d32015e-0204-4058-82fc-e98b7a5354eb"/>
    <xsd:import namespace="4f81154a-34ba-4b39-b7b5-5c48ee9948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LengthInSecond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ReviewedbyDeb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2015e-0204-4058-82fc-e98b7a5354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ReviewedbyDeb" ma:index="20" nillable="true" ma:displayName="Reviewed by Deb" ma:format="Dropdown" ma:list="UserInfo" ma:SharePointGroup="0" ma:internalName="ReviewedbyDeb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2697cc2-de57-4ac5-8170-52ff47dbd4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81154a-34ba-4b39-b7b5-5c48ee99480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758279a2-084a-47e0-bf23-43fa0edbbbd0}" ma:internalName="TaxCatchAll" ma:showField="CatchAllData" ma:web="4f81154a-34ba-4b39-b7b5-5c48ee9948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byDeb xmlns="2d32015e-0204-4058-82fc-e98b7a5354eb">
      <UserInfo>
        <DisplayName/>
        <AccountId xsi:nil="true"/>
        <AccountType/>
      </UserInfo>
    </ReviewedbyDeb>
    <lcf76f155ced4ddcb4097134ff3c332f xmlns="2d32015e-0204-4058-82fc-e98b7a5354eb">
      <Terms xmlns="http://schemas.microsoft.com/office/infopath/2007/PartnerControls"/>
    </lcf76f155ced4ddcb4097134ff3c332f>
    <TaxCatchAll xmlns="4f81154a-34ba-4b39-b7b5-5c48ee994806" xsi:nil="true"/>
  </documentManagement>
</p:properties>
</file>

<file path=customXml/itemProps1.xml><?xml version="1.0" encoding="utf-8"?>
<ds:datastoreItem xmlns:ds="http://schemas.openxmlformats.org/officeDocument/2006/customXml" ds:itemID="{80EDF201-635D-40E7-86FD-4A24D3E3257B}"/>
</file>

<file path=customXml/itemProps2.xml><?xml version="1.0" encoding="utf-8"?>
<ds:datastoreItem xmlns:ds="http://schemas.openxmlformats.org/officeDocument/2006/customXml" ds:itemID="{B949B00D-C8AD-489E-87B3-49B91E89C13C}"/>
</file>

<file path=customXml/itemProps3.xml><?xml version="1.0" encoding="utf-8"?>
<ds:datastoreItem xmlns:ds="http://schemas.openxmlformats.org/officeDocument/2006/customXml" ds:itemID="{95A304A4-7CC8-46AF-A783-256C3E9CDBE0}"/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205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 Smith</dc:creator>
  <cp:lastModifiedBy>Meredith Eisenhart</cp:lastModifiedBy>
  <cp:revision>22</cp:revision>
  <dcterms:created xsi:type="dcterms:W3CDTF">2015-02-20T22:28:20Z</dcterms:created>
  <dcterms:modified xsi:type="dcterms:W3CDTF">2018-06-04T16:01:46Z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0x010100D6A83EE8C0B24D41AF9049B99095227D</vt:lpwstr>
  </property>
  <property fmtid="{D5CDD505-2E9C-101B-9397-08002B2CF9AE}" pid="3" name="Order">
    <vt:r8>3276900</vt:r8>
  </property>
</Properties>
</file>